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6.jpg" ContentType="image/png"/>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509" r:id="rId2"/>
    <p:sldId id="514" r:id="rId3"/>
    <p:sldId id="566" r:id="rId4"/>
    <p:sldId id="567" r:id="rId5"/>
    <p:sldId id="570" r:id="rId6"/>
    <p:sldId id="572" r:id="rId7"/>
    <p:sldId id="571" r:id="rId8"/>
    <p:sldId id="574" r:id="rId9"/>
    <p:sldId id="575" r:id="rId10"/>
    <p:sldId id="576" r:id="rId11"/>
    <p:sldId id="577" r:id="rId12"/>
    <p:sldId id="578" r:id="rId13"/>
    <p:sldId id="557" r:id="rId14"/>
    <p:sldId id="558" r:id="rId15"/>
    <p:sldId id="559" r:id="rId16"/>
    <p:sldId id="560" r:id="rId17"/>
    <p:sldId id="561" r:id="rId18"/>
    <p:sldId id="562" r:id="rId19"/>
    <p:sldId id="563" r:id="rId20"/>
    <p:sldId id="564" r:id="rId21"/>
    <p:sldId id="579" r:id="rId22"/>
    <p:sldId id="542" r:id="rId23"/>
    <p:sldId id="543" r:id="rId24"/>
    <p:sldId id="544" r:id="rId25"/>
    <p:sldId id="545" r:id="rId26"/>
    <p:sldId id="580" r:id="rId27"/>
    <p:sldId id="547" r:id="rId28"/>
    <p:sldId id="548" r:id="rId29"/>
    <p:sldId id="549" r:id="rId30"/>
    <p:sldId id="551" r:id="rId31"/>
    <p:sldId id="552" r:id="rId32"/>
    <p:sldId id="553" r:id="rId33"/>
    <p:sldId id="554" r:id="rId34"/>
    <p:sldId id="555" r:id="rId35"/>
    <p:sldId id="53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2C6BB5AE-A4C6-431E-B83A-3905BF2841B4}">
          <p14:sldIdLst>
            <p14:sldId id="509"/>
          </p14:sldIdLst>
        </p14:section>
        <p14:section name="目录与章节页" id="{953A84C6-99AB-4A42-B73B-2C78684FA9EA}">
          <p14:sldIdLst>
            <p14:sldId id="514"/>
            <p14:sldId id="566"/>
            <p14:sldId id="567"/>
            <p14:sldId id="570"/>
            <p14:sldId id="572"/>
            <p14:sldId id="571"/>
            <p14:sldId id="574"/>
            <p14:sldId id="575"/>
            <p14:sldId id="576"/>
            <p14:sldId id="577"/>
            <p14:sldId id="578"/>
            <p14:sldId id="557"/>
            <p14:sldId id="558"/>
            <p14:sldId id="559"/>
            <p14:sldId id="560"/>
            <p14:sldId id="561"/>
            <p14:sldId id="562"/>
            <p14:sldId id="563"/>
            <p14:sldId id="564"/>
            <p14:sldId id="579"/>
            <p14:sldId id="542"/>
            <p14:sldId id="543"/>
            <p14:sldId id="544"/>
            <p14:sldId id="545"/>
            <p14:sldId id="580"/>
            <p14:sldId id="547"/>
            <p14:sldId id="548"/>
            <p14:sldId id="549"/>
            <p14:sldId id="551"/>
            <p14:sldId id="552"/>
            <p14:sldId id="553"/>
            <p14:sldId id="554"/>
            <p14:sldId id="555"/>
          </p14:sldIdLst>
        </p14:section>
        <p14:section name="内容页" id="{492378D0-F367-4E57-BCFF-1FD699F47409}">
          <p14:sldIdLst/>
        </p14:section>
        <p14:section name="封底" id="{FC6E127C-9EBE-422D-9F9B-3F83DE547E0F}">
          <p14:sldIdLst>
            <p14:sldId id="530"/>
          </p14:sldIdLst>
        </p14:section>
        <p14:section name="图标" id="{D1AAE4E8-5ADD-4189-AD4F-8C2A1D63AE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F68"/>
    <a:srgbClr val="C0CDD8"/>
    <a:srgbClr val="063A65"/>
    <a:srgbClr val="CBB387"/>
    <a:srgbClr val="D8C5A4"/>
    <a:srgbClr val="EADFCD"/>
    <a:srgbClr val="F3863B"/>
    <a:srgbClr val="15529B"/>
    <a:srgbClr val="C816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70" autoAdjust="0"/>
    <p:restoredTop sz="93826" autoAdjust="0"/>
  </p:normalViewPr>
  <p:slideViewPr>
    <p:cSldViewPr snapToGrid="0">
      <p:cViewPr varScale="1">
        <p:scale>
          <a:sx n="90" d="100"/>
          <a:sy n="90" d="100"/>
        </p:scale>
        <p:origin x="72" y="276"/>
      </p:cViewPr>
      <p:guideLst/>
    </p:cSldViewPr>
  </p:slideViewPr>
  <p:notesTextViewPr>
    <p:cViewPr>
      <p:scale>
        <a:sx n="1" d="1"/>
        <a:sy n="1" d="1"/>
      </p:scale>
      <p:origin x="0" y="0"/>
    </p:cViewPr>
  </p:notesText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C78CA6-5B79-492E-8C2D-3AE2D5BB1018}"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EDB257E9-B2C9-449E-AA2E-44481864816C}">
      <dgm:prSet phldrT="[文本]" custT="1"/>
      <dgm:spPr/>
      <dgm:t>
        <a:bodyPr/>
        <a:lstStyle/>
        <a:p>
          <a:r>
            <a:rPr lang="zh-CN" altLang="en-US" sz="2000" dirty="0">
              <a:latin typeface="微软雅黑" panose="020B0503020204020204" pitchFamily="34" charset="-122"/>
              <a:ea typeface="微软雅黑" panose="020B0503020204020204" pitchFamily="34" charset="-122"/>
            </a:rPr>
            <a:t>模板匹配</a:t>
          </a:r>
        </a:p>
      </dgm:t>
    </dgm:pt>
    <dgm:pt modelId="{6283B390-6BCC-40B5-8388-C693F15C9419}" type="parTrans" cxnId="{EA604FC0-4854-43B5-93C4-32A72629BFF5}">
      <dgm:prSet/>
      <dgm:spPr/>
      <dgm:t>
        <a:bodyPr/>
        <a:lstStyle/>
        <a:p>
          <a:endParaRPr lang="zh-CN" altLang="en-US"/>
        </a:p>
      </dgm:t>
    </dgm:pt>
    <dgm:pt modelId="{72D5E60E-11D5-43F1-ABF8-218CEAA77744}" type="sibTrans" cxnId="{EA604FC0-4854-43B5-93C4-32A72629BFF5}">
      <dgm:prSet/>
      <dgm:spPr/>
      <dgm:t>
        <a:bodyPr/>
        <a:lstStyle/>
        <a:p>
          <a:endParaRPr lang="zh-CN" altLang="en-US"/>
        </a:p>
      </dgm:t>
    </dgm:pt>
    <dgm:pt modelId="{2DAE2122-0730-4137-B4FD-371391284BE4}">
      <dgm:prSet phldrT="[文本]" custT="1"/>
      <dgm:spPr/>
      <dgm:t>
        <a:bodyPr/>
        <a:lstStyle/>
        <a:p>
          <a:r>
            <a:rPr lang="zh-CN" altLang="en-US" sz="2000" dirty="0">
              <a:latin typeface="微软雅黑" panose="020B0503020204020204" pitchFamily="34" charset="-122"/>
              <a:ea typeface="微软雅黑" panose="020B0503020204020204" pitchFamily="34" charset="-122"/>
            </a:rPr>
            <a:t>障碍物检测</a:t>
          </a:r>
        </a:p>
      </dgm:t>
    </dgm:pt>
    <dgm:pt modelId="{FE9D79B9-BB0C-4C52-98CC-8B265FFB24FC}" type="parTrans" cxnId="{DFC8D464-C02C-485C-B49E-BB7577EFA628}">
      <dgm:prSet/>
      <dgm:spPr/>
      <dgm:t>
        <a:bodyPr/>
        <a:lstStyle/>
        <a:p>
          <a:endParaRPr lang="zh-CN" altLang="en-US"/>
        </a:p>
      </dgm:t>
    </dgm:pt>
    <dgm:pt modelId="{6E54B05B-E195-4692-8655-484956DBD3DC}" type="sibTrans" cxnId="{DFC8D464-C02C-485C-B49E-BB7577EFA628}">
      <dgm:prSet/>
      <dgm:spPr/>
      <dgm:t>
        <a:bodyPr/>
        <a:lstStyle/>
        <a:p>
          <a:endParaRPr lang="zh-CN" altLang="en-US"/>
        </a:p>
      </dgm:t>
    </dgm:pt>
    <dgm:pt modelId="{FE607383-412A-4DD6-8009-857E719470CF}">
      <dgm:prSet phldrT="[文本]" custT="1"/>
      <dgm:spPr/>
      <dgm:t>
        <a:bodyPr/>
        <a:lstStyle/>
        <a:p>
          <a:r>
            <a:rPr lang="zh-CN" altLang="en-US" sz="2000" dirty="0">
              <a:latin typeface="微软雅黑" panose="020B0503020204020204" pitchFamily="34" charset="-122"/>
              <a:ea typeface="微软雅黑" panose="020B0503020204020204" pitchFamily="34" charset="-122"/>
            </a:rPr>
            <a:t>数据集采集</a:t>
          </a:r>
        </a:p>
      </dgm:t>
    </dgm:pt>
    <dgm:pt modelId="{77E06211-468A-46F0-BFF9-A595061D7035}" type="parTrans" cxnId="{944E002A-98B2-4A5B-86EE-577DCB0C346F}">
      <dgm:prSet/>
      <dgm:spPr/>
      <dgm:t>
        <a:bodyPr/>
        <a:lstStyle/>
        <a:p>
          <a:endParaRPr lang="zh-CN" altLang="en-US"/>
        </a:p>
      </dgm:t>
    </dgm:pt>
    <dgm:pt modelId="{78FBB58A-2751-4CCB-9705-73A14905895B}" type="sibTrans" cxnId="{944E002A-98B2-4A5B-86EE-577DCB0C346F}">
      <dgm:prSet/>
      <dgm:spPr/>
      <dgm:t>
        <a:bodyPr/>
        <a:lstStyle/>
        <a:p>
          <a:endParaRPr lang="zh-CN" altLang="en-US"/>
        </a:p>
      </dgm:t>
    </dgm:pt>
    <dgm:pt modelId="{CDA2FA46-1605-4A2B-AED7-E0913589BBA1}" type="pres">
      <dgm:prSet presAssocID="{C8C78CA6-5B79-492E-8C2D-3AE2D5BB1018}" presName="Name0" presStyleCnt="0">
        <dgm:presLayoutVars>
          <dgm:chMax val="7"/>
          <dgm:chPref val="7"/>
          <dgm:dir/>
          <dgm:animLvl val="lvl"/>
        </dgm:presLayoutVars>
      </dgm:prSet>
      <dgm:spPr/>
    </dgm:pt>
    <dgm:pt modelId="{CF2E7BD8-FB5B-4454-BC2D-F6DA1930D0EE}" type="pres">
      <dgm:prSet presAssocID="{EDB257E9-B2C9-449E-AA2E-44481864816C}" presName="Accent1" presStyleCnt="0"/>
      <dgm:spPr/>
    </dgm:pt>
    <dgm:pt modelId="{35935415-9F0D-4451-B3CC-7F6C34E8D358}" type="pres">
      <dgm:prSet presAssocID="{EDB257E9-B2C9-449E-AA2E-44481864816C}" presName="Accent" presStyleLbl="node1" presStyleIdx="0" presStyleCnt="3"/>
      <dgm:spPr>
        <a:solidFill>
          <a:srgbClr val="063A65">
            <a:alpha val="30196"/>
          </a:srgbClr>
        </a:solidFill>
      </dgm:spPr>
    </dgm:pt>
    <dgm:pt modelId="{114747CC-1DF0-45E4-AA7A-EB5DC90939D1}" type="pres">
      <dgm:prSet presAssocID="{EDB257E9-B2C9-449E-AA2E-44481864816C}" presName="Parent1" presStyleLbl="revTx" presStyleIdx="0" presStyleCnt="3">
        <dgm:presLayoutVars>
          <dgm:chMax val="1"/>
          <dgm:chPref val="1"/>
          <dgm:bulletEnabled val="1"/>
        </dgm:presLayoutVars>
      </dgm:prSet>
      <dgm:spPr/>
    </dgm:pt>
    <dgm:pt modelId="{077B0C1E-CA20-48F4-99B3-5277F23E9A06}" type="pres">
      <dgm:prSet presAssocID="{2DAE2122-0730-4137-B4FD-371391284BE4}" presName="Accent2" presStyleCnt="0"/>
      <dgm:spPr/>
    </dgm:pt>
    <dgm:pt modelId="{1370D843-4C1B-4A31-9E7A-A46700005FE3}" type="pres">
      <dgm:prSet presAssocID="{2DAE2122-0730-4137-B4FD-371391284BE4}" presName="Accent" presStyleLbl="node1" presStyleIdx="1" presStyleCnt="3"/>
      <dgm:spPr>
        <a:solidFill>
          <a:srgbClr val="063A65">
            <a:alpha val="50196"/>
          </a:srgbClr>
        </a:solidFill>
      </dgm:spPr>
    </dgm:pt>
    <dgm:pt modelId="{9E22DE44-0BDC-49FD-A232-BEED7FC91A30}" type="pres">
      <dgm:prSet presAssocID="{2DAE2122-0730-4137-B4FD-371391284BE4}" presName="Parent2" presStyleLbl="revTx" presStyleIdx="1" presStyleCnt="3" custScaleX="126822">
        <dgm:presLayoutVars>
          <dgm:chMax val="1"/>
          <dgm:chPref val="1"/>
          <dgm:bulletEnabled val="1"/>
        </dgm:presLayoutVars>
      </dgm:prSet>
      <dgm:spPr/>
    </dgm:pt>
    <dgm:pt modelId="{837FC06F-E98A-485D-85AE-A8F8907B8659}" type="pres">
      <dgm:prSet presAssocID="{FE607383-412A-4DD6-8009-857E719470CF}" presName="Accent3" presStyleCnt="0"/>
      <dgm:spPr/>
    </dgm:pt>
    <dgm:pt modelId="{3E15B64D-ED2D-4B0D-91B1-E5B09247FF54}" type="pres">
      <dgm:prSet presAssocID="{FE607383-412A-4DD6-8009-857E719470CF}" presName="Accent" presStyleLbl="node1" presStyleIdx="2" presStyleCnt="3"/>
      <dgm:spPr>
        <a:solidFill>
          <a:srgbClr val="063A65">
            <a:alpha val="69804"/>
          </a:srgbClr>
        </a:solidFill>
      </dgm:spPr>
    </dgm:pt>
    <dgm:pt modelId="{3A27F9C4-C48E-44C4-87EC-EAE0CC3EBD95}" type="pres">
      <dgm:prSet presAssocID="{FE607383-412A-4DD6-8009-857E719470CF}" presName="Parent3" presStyleLbl="revTx" presStyleIdx="2" presStyleCnt="3" custScaleX="116923">
        <dgm:presLayoutVars>
          <dgm:chMax val="1"/>
          <dgm:chPref val="1"/>
          <dgm:bulletEnabled val="1"/>
        </dgm:presLayoutVars>
      </dgm:prSet>
      <dgm:spPr/>
    </dgm:pt>
  </dgm:ptLst>
  <dgm:cxnLst>
    <dgm:cxn modelId="{944E002A-98B2-4A5B-86EE-577DCB0C346F}" srcId="{C8C78CA6-5B79-492E-8C2D-3AE2D5BB1018}" destId="{FE607383-412A-4DD6-8009-857E719470CF}" srcOrd="2" destOrd="0" parTransId="{77E06211-468A-46F0-BFF9-A595061D7035}" sibTransId="{78FBB58A-2751-4CCB-9705-73A14905895B}"/>
    <dgm:cxn modelId="{DFC8D464-C02C-485C-B49E-BB7577EFA628}" srcId="{C8C78CA6-5B79-492E-8C2D-3AE2D5BB1018}" destId="{2DAE2122-0730-4137-B4FD-371391284BE4}" srcOrd="1" destOrd="0" parTransId="{FE9D79B9-BB0C-4C52-98CC-8B265FFB24FC}" sibTransId="{6E54B05B-E195-4692-8655-484956DBD3DC}"/>
    <dgm:cxn modelId="{094F2052-37C4-4056-8719-D03FF68B048B}" type="presOf" srcId="{C8C78CA6-5B79-492E-8C2D-3AE2D5BB1018}" destId="{CDA2FA46-1605-4A2B-AED7-E0913589BBA1}" srcOrd="0" destOrd="0" presId="urn:microsoft.com/office/officeart/2009/layout/CircleArrowProcess"/>
    <dgm:cxn modelId="{F49FCF56-965C-420F-AE7E-B02BA650A411}" type="presOf" srcId="{FE607383-412A-4DD6-8009-857E719470CF}" destId="{3A27F9C4-C48E-44C4-87EC-EAE0CC3EBD95}" srcOrd="0" destOrd="0" presId="urn:microsoft.com/office/officeart/2009/layout/CircleArrowProcess"/>
    <dgm:cxn modelId="{FE89F69C-0379-43B0-99E2-0D93331601C1}" type="presOf" srcId="{EDB257E9-B2C9-449E-AA2E-44481864816C}" destId="{114747CC-1DF0-45E4-AA7A-EB5DC90939D1}" srcOrd="0" destOrd="0" presId="urn:microsoft.com/office/officeart/2009/layout/CircleArrowProcess"/>
    <dgm:cxn modelId="{818131B1-76B5-4AFA-A4EC-F6F03A8E2FCE}" type="presOf" srcId="{2DAE2122-0730-4137-B4FD-371391284BE4}" destId="{9E22DE44-0BDC-49FD-A232-BEED7FC91A30}" srcOrd="0" destOrd="0" presId="urn:microsoft.com/office/officeart/2009/layout/CircleArrowProcess"/>
    <dgm:cxn modelId="{EA604FC0-4854-43B5-93C4-32A72629BFF5}" srcId="{C8C78CA6-5B79-492E-8C2D-3AE2D5BB1018}" destId="{EDB257E9-B2C9-449E-AA2E-44481864816C}" srcOrd="0" destOrd="0" parTransId="{6283B390-6BCC-40B5-8388-C693F15C9419}" sibTransId="{72D5E60E-11D5-43F1-ABF8-218CEAA77744}"/>
    <dgm:cxn modelId="{80D9D8DA-F570-4427-AD67-CF2424055D19}" type="presParOf" srcId="{CDA2FA46-1605-4A2B-AED7-E0913589BBA1}" destId="{CF2E7BD8-FB5B-4454-BC2D-F6DA1930D0EE}" srcOrd="0" destOrd="0" presId="urn:microsoft.com/office/officeart/2009/layout/CircleArrowProcess"/>
    <dgm:cxn modelId="{0C3BA085-31C3-4ADA-A04D-917477D0B819}" type="presParOf" srcId="{CF2E7BD8-FB5B-4454-BC2D-F6DA1930D0EE}" destId="{35935415-9F0D-4451-B3CC-7F6C34E8D358}" srcOrd="0" destOrd="0" presId="urn:microsoft.com/office/officeart/2009/layout/CircleArrowProcess"/>
    <dgm:cxn modelId="{D6E7AF59-7D0B-48AE-A7F2-ECEFD5F1C42E}" type="presParOf" srcId="{CDA2FA46-1605-4A2B-AED7-E0913589BBA1}" destId="{114747CC-1DF0-45E4-AA7A-EB5DC90939D1}" srcOrd="1" destOrd="0" presId="urn:microsoft.com/office/officeart/2009/layout/CircleArrowProcess"/>
    <dgm:cxn modelId="{43B7B39A-B5AE-4969-993E-5E9021C19676}" type="presParOf" srcId="{CDA2FA46-1605-4A2B-AED7-E0913589BBA1}" destId="{077B0C1E-CA20-48F4-99B3-5277F23E9A06}" srcOrd="2" destOrd="0" presId="urn:microsoft.com/office/officeart/2009/layout/CircleArrowProcess"/>
    <dgm:cxn modelId="{E8F04616-4256-4C8C-AD8F-5649A69F1EAA}" type="presParOf" srcId="{077B0C1E-CA20-48F4-99B3-5277F23E9A06}" destId="{1370D843-4C1B-4A31-9E7A-A46700005FE3}" srcOrd="0" destOrd="0" presId="urn:microsoft.com/office/officeart/2009/layout/CircleArrowProcess"/>
    <dgm:cxn modelId="{0B5EA445-7066-4F24-8B1A-581A3B46CF7F}" type="presParOf" srcId="{CDA2FA46-1605-4A2B-AED7-E0913589BBA1}" destId="{9E22DE44-0BDC-49FD-A232-BEED7FC91A30}" srcOrd="3" destOrd="0" presId="urn:microsoft.com/office/officeart/2009/layout/CircleArrowProcess"/>
    <dgm:cxn modelId="{FC49971A-4010-4D00-BDE6-892EA3781F24}" type="presParOf" srcId="{CDA2FA46-1605-4A2B-AED7-E0913589BBA1}" destId="{837FC06F-E98A-485D-85AE-A8F8907B8659}" srcOrd="4" destOrd="0" presId="urn:microsoft.com/office/officeart/2009/layout/CircleArrowProcess"/>
    <dgm:cxn modelId="{F9462A99-1E2D-472E-9CBB-41F47B52C549}" type="presParOf" srcId="{837FC06F-E98A-485D-85AE-A8F8907B8659}" destId="{3E15B64D-ED2D-4B0D-91B1-E5B09247FF54}" srcOrd="0" destOrd="0" presId="urn:microsoft.com/office/officeart/2009/layout/CircleArrowProcess"/>
    <dgm:cxn modelId="{B34D235F-9298-44EE-8719-3C3824F90EE5}" type="presParOf" srcId="{CDA2FA46-1605-4A2B-AED7-E0913589BBA1}" destId="{3A27F9C4-C48E-44C4-87EC-EAE0CC3EBD95}"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35415-9F0D-4451-B3CC-7F6C34E8D358}">
      <dsp:nvSpPr>
        <dsp:cNvPr id="0" name=""/>
        <dsp:cNvSpPr/>
      </dsp:nvSpPr>
      <dsp:spPr>
        <a:xfrm>
          <a:off x="2634902" y="0"/>
          <a:ext cx="2201132" cy="2201467"/>
        </a:xfrm>
        <a:prstGeom prst="circularArrow">
          <a:avLst>
            <a:gd name="adj1" fmla="val 10980"/>
            <a:gd name="adj2" fmla="val 1142322"/>
            <a:gd name="adj3" fmla="val 4500000"/>
            <a:gd name="adj4" fmla="val 10800000"/>
            <a:gd name="adj5" fmla="val 12500"/>
          </a:avLst>
        </a:prstGeom>
        <a:solidFill>
          <a:srgbClr val="063A65">
            <a:alpha val="3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747CC-1DF0-45E4-AA7A-EB5DC90939D1}">
      <dsp:nvSpPr>
        <dsp:cNvPr id="0" name=""/>
        <dsp:cNvSpPr/>
      </dsp:nvSpPr>
      <dsp:spPr>
        <a:xfrm>
          <a:off x="3121424" y="794796"/>
          <a:ext cx="1223127" cy="611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模板匹配</a:t>
          </a:r>
        </a:p>
      </dsp:txBody>
      <dsp:txXfrm>
        <a:off x="3121424" y="794796"/>
        <a:ext cx="1223127" cy="611417"/>
      </dsp:txXfrm>
    </dsp:sp>
    <dsp:sp modelId="{1370D843-4C1B-4A31-9E7A-A46700005FE3}">
      <dsp:nvSpPr>
        <dsp:cNvPr id="0" name=""/>
        <dsp:cNvSpPr/>
      </dsp:nvSpPr>
      <dsp:spPr>
        <a:xfrm>
          <a:off x="2023545" y="1264906"/>
          <a:ext cx="2201132" cy="2201467"/>
        </a:xfrm>
        <a:prstGeom prst="leftCircularArrow">
          <a:avLst>
            <a:gd name="adj1" fmla="val 10980"/>
            <a:gd name="adj2" fmla="val 1142322"/>
            <a:gd name="adj3" fmla="val 6300000"/>
            <a:gd name="adj4" fmla="val 18900000"/>
            <a:gd name="adj5" fmla="val 12500"/>
          </a:avLst>
        </a:prstGeom>
        <a:solidFill>
          <a:srgbClr val="063A65">
            <a:alpha val="50196"/>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2DE44-0BDC-49FD-A232-BEED7FC91A30}">
      <dsp:nvSpPr>
        <dsp:cNvPr id="0" name=""/>
        <dsp:cNvSpPr/>
      </dsp:nvSpPr>
      <dsp:spPr>
        <a:xfrm>
          <a:off x="2348514" y="2067019"/>
          <a:ext cx="1551194" cy="611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障碍物检测</a:t>
          </a:r>
        </a:p>
      </dsp:txBody>
      <dsp:txXfrm>
        <a:off x="2348514" y="2067019"/>
        <a:ext cx="1551194" cy="611417"/>
      </dsp:txXfrm>
    </dsp:sp>
    <dsp:sp modelId="{3E15B64D-ED2D-4B0D-91B1-E5B09247FF54}">
      <dsp:nvSpPr>
        <dsp:cNvPr id="0" name=""/>
        <dsp:cNvSpPr/>
      </dsp:nvSpPr>
      <dsp:spPr>
        <a:xfrm>
          <a:off x="2791564" y="2681180"/>
          <a:ext cx="1891114" cy="1891872"/>
        </a:xfrm>
        <a:prstGeom prst="blockArc">
          <a:avLst>
            <a:gd name="adj1" fmla="val 13500000"/>
            <a:gd name="adj2" fmla="val 10800000"/>
            <a:gd name="adj3" fmla="val 12740"/>
          </a:avLst>
        </a:prstGeom>
        <a:solidFill>
          <a:srgbClr val="063A65">
            <a:alpha val="6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27F9C4-C48E-44C4-87EC-EAE0CC3EBD95}">
      <dsp:nvSpPr>
        <dsp:cNvPr id="0" name=""/>
        <dsp:cNvSpPr/>
      </dsp:nvSpPr>
      <dsp:spPr>
        <a:xfrm>
          <a:off x="3020823" y="3341072"/>
          <a:ext cx="1430116" cy="611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数据集采集</a:t>
          </a:r>
        </a:p>
      </dsp:txBody>
      <dsp:txXfrm>
        <a:off x="3020823" y="3341072"/>
        <a:ext cx="1430116" cy="61141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B2BB05A-5460-4E9C-AC8C-6B9B6F2C6D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83E9D2A-E7A4-4838-A136-A72021225E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08C3B1-167A-4D27-B8C3-D322959B116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F2C642CC-5FE3-45A6-901E-1C9358E8CD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F3F9B0D-8BEE-486D-9AC9-8DE642F3E2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65B007-A24C-447D-B308-6C22707D233D}" type="slidenum">
              <a:rPr lang="zh-CN" altLang="en-US" smtClean="0"/>
              <a:t>‹#›</a:t>
            </a:fld>
            <a:endParaRPr lang="zh-CN" altLang="en-US"/>
          </a:p>
        </p:txBody>
      </p:sp>
    </p:spTree>
    <p:extLst>
      <p:ext uri="{BB962C8B-B14F-4D97-AF65-F5344CB8AC3E}">
        <p14:creationId xmlns:p14="http://schemas.microsoft.com/office/powerpoint/2010/main" val="1094272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2F569-4378-4B9E-B24B-157A870E466B}" type="datetimeFigureOut">
              <a:rPr lang="zh-CN" altLang="en-US" smtClean="0"/>
              <a:t>2023/5/29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11614-B1B4-4A7E-8484-D6D067AF106D}" type="slidenum">
              <a:rPr lang="zh-CN" altLang="en-US" smtClean="0"/>
              <a:t>‹#›</a:t>
            </a:fld>
            <a:endParaRPr lang="zh-CN" altLang="en-US"/>
          </a:p>
        </p:txBody>
      </p:sp>
    </p:spTree>
    <p:extLst>
      <p:ext uri="{BB962C8B-B14F-4D97-AF65-F5344CB8AC3E}">
        <p14:creationId xmlns:p14="http://schemas.microsoft.com/office/powerpoint/2010/main" val="2200068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a:t>
            </a:fld>
            <a:endParaRPr lang="zh-CN" altLang="en-US"/>
          </a:p>
        </p:txBody>
      </p:sp>
    </p:spTree>
    <p:extLst>
      <p:ext uri="{BB962C8B-B14F-4D97-AF65-F5344CB8AC3E}">
        <p14:creationId xmlns:p14="http://schemas.microsoft.com/office/powerpoint/2010/main" val="323970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15</a:t>
            </a:fld>
            <a:endParaRPr lang="zh-CN" altLang="en-US"/>
          </a:p>
        </p:txBody>
      </p:sp>
    </p:spTree>
    <p:extLst>
      <p:ext uri="{BB962C8B-B14F-4D97-AF65-F5344CB8AC3E}">
        <p14:creationId xmlns:p14="http://schemas.microsoft.com/office/powerpoint/2010/main" val="3796718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16</a:t>
            </a:fld>
            <a:endParaRPr lang="zh-CN" altLang="en-US"/>
          </a:p>
        </p:txBody>
      </p:sp>
    </p:spTree>
    <p:extLst>
      <p:ext uri="{BB962C8B-B14F-4D97-AF65-F5344CB8AC3E}">
        <p14:creationId xmlns:p14="http://schemas.microsoft.com/office/powerpoint/2010/main" val="1675915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17</a:t>
            </a:fld>
            <a:endParaRPr lang="zh-CN" altLang="en-US"/>
          </a:p>
        </p:txBody>
      </p:sp>
    </p:spTree>
    <p:extLst>
      <p:ext uri="{BB962C8B-B14F-4D97-AF65-F5344CB8AC3E}">
        <p14:creationId xmlns:p14="http://schemas.microsoft.com/office/powerpoint/2010/main" val="3012020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18</a:t>
            </a:fld>
            <a:endParaRPr lang="zh-CN" altLang="en-US"/>
          </a:p>
        </p:txBody>
      </p:sp>
    </p:spTree>
    <p:extLst>
      <p:ext uri="{BB962C8B-B14F-4D97-AF65-F5344CB8AC3E}">
        <p14:creationId xmlns:p14="http://schemas.microsoft.com/office/powerpoint/2010/main" val="673312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19</a:t>
            </a:fld>
            <a:endParaRPr lang="zh-CN" altLang="en-US"/>
          </a:p>
        </p:txBody>
      </p:sp>
    </p:spTree>
    <p:extLst>
      <p:ext uri="{BB962C8B-B14F-4D97-AF65-F5344CB8AC3E}">
        <p14:creationId xmlns:p14="http://schemas.microsoft.com/office/powerpoint/2010/main" val="3360884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20</a:t>
            </a:fld>
            <a:endParaRPr lang="zh-CN" altLang="en-US"/>
          </a:p>
        </p:txBody>
      </p:sp>
    </p:spTree>
    <p:extLst>
      <p:ext uri="{BB962C8B-B14F-4D97-AF65-F5344CB8AC3E}">
        <p14:creationId xmlns:p14="http://schemas.microsoft.com/office/powerpoint/2010/main" val="2521877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22</a:t>
            </a:fld>
            <a:endParaRPr lang="zh-CN" altLang="en-US"/>
          </a:p>
        </p:txBody>
      </p:sp>
    </p:spTree>
    <p:extLst>
      <p:ext uri="{BB962C8B-B14F-4D97-AF65-F5344CB8AC3E}">
        <p14:creationId xmlns:p14="http://schemas.microsoft.com/office/powerpoint/2010/main" val="1092301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23</a:t>
            </a:fld>
            <a:endParaRPr lang="zh-CN" altLang="en-US"/>
          </a:p>
        </p:txBody>
      </p:sp>
    </p:spTree>
    <p:extLst>
      <p:ext uri="{BB962C8B-B14F-4D97-AF65-F5344CB8AC3E}">
        <p14:creationId xmlns:p14="http://schemas.microsoft.com/office/powerpoint/2010/main" val="256200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24</a:t>
            </a:fld>
            <a:endParaRPr lang="zh-CN" altLang="en-US"/>
          </a:p>
        </p:txBody>
      </p:sp>
    </p:spTree>
    <p:extLst>
      <p:ext uri="{BB962C8B-B14F-4D97-AF65-F5344CB8AC3E}">
        <p14:creationId xmlns:p14="http://schemas.microsoft.com/office/powerpoint/2010/main" val="3556501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25</a:t>
            </a:fld>
            <a:endParaRPr lang="zh-CN" altLang="en-US"/>
          </a:p>
        </p:txBody>
      </p:sp>
    </p:spTree>
    <p:extLst>
      <p:ext uri="{BB962C8B-B14F-4D97-AF65-F5344CB8AC3E}">
        <p14:creationId xmlns:p14="http://schemas.microsoft.com/office/powerpoint/2010/main" val="415326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a:t>
            </a:fld>
            <a:endParaRPr lang="zh-CN" altLang="en-US"/>
          </a:p>
        </p:txBody>
      </p:sp>
    </p:spTree>
    <p:extLst>
      <p:ext uri="{BB962C8B-B14F-4D97-AF65-F5344CB8AC3E}">
        <p14:creationId xmlns:p14="http://schemas.microsoft.com/office/powerpoint/2010/main" val="1794545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28</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29</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30</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4</a:t>
            </a:fld>
            <a:endParaRPr lang="zh-CN" altLang="en-US"/>
          </a:p>
        </p:txBody>
      </p:sp>
    </p:spTree>
    <p:extLst>
      <p:ext uri="{BB962C8B-B14F-4D97-AF65-F5344CB8AC3E}">
        <p14:creationId xmlns:p14="http://schemas.microsoft.com/office/powerpoint/2010/main" val="434099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5</a:t>
            </a:fld>
            <a:endParaRPr lang="zh-CN" altLang="en-US"/>
          </a:p>
        </p:txBody>
      </p:sp>
    </p:spTree>
    <p:extLst>
      <p:ext uri="{BB962C8B-B14F-4D97-AF65-F5344CB8AC3E}">
        <p14:creationId xmlns:p14="http://schemas.microsoft.com/office/powerpoint/2010/main" val="3937837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6</a:t>
            </a:fld>
            <a:endParaRPr lang="zh-CN" altLang="en-US"/>
          </a:p>
        </p:txBody>
      </p:sp>
    </p:spTree>
    <p:extLst>
      <p:ext uri="{BB962C8B-B14F-4D97-AF65-F5344CB8AC3E}">
        <p14:creationId xmlns:p14="http://schemas.microsoft.com/office/powerpoint/2010/main" val="265394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8</a:t>
            </a:fld>
            <a:endParaRPr lang="zh-CN" altLang="en-US"/>
          </a:p>
        </p:txBody>
      </p:sp>
    </p:spTree>
    <p:extLst>
      <p:ext uri="{BB962C8B-B14F-4D97-AF65-F5344CB8AC3E}">
        <p14:creationId xmlns:p14="http://schemas.microsoft.com/office/powerpoint/2010/main" val="2012502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9</a:t>
            </a:fld>
            <a:endParaRPr lang="zh-CN" altLang="en-US"/>
          </a:p>
        </p:txBody>
      </p:sp>
    </p:spTree>
    <p:extLst>
      <p:ext uri="{BB962C8B-B14F-4D97-AF65-F5344CB8AC3E}">
        <p14:creationId xmlns:p14="http://schemas.microsoft.com/office/powerpoint/2010/main" val="3438033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13</a:t>
            </a:fld>
            <a:endParaRPr lang="zh-CN" altLang="en-US"/>
          </a:p>
        </p:txBody>
      </p:sp>
    </p:spTree>
    <p:extLst>
      <p:ext uri="{BB962C8B-B14F-4D97-AF65-F5344CB8AC3E}">
        <p14:creationId xmlns:p14="http://schemas.microsoft.com/office/powerpoint/2010/main" val="1426610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14</a:t>
            </a:fld>
            <a:endParaRPr lang="zh-CN" altLang="en-US"/>
          </a:p>
        </p:txBody>
      </p:sp>
    </p:spTree>
    <p:extLst>
      <p:ext uri="{BB962C8B-B14F-4D97-AF65-F5344CB8AC3E}">
        <p14:creationId xmlns:p14="http://schemas.microsoft.com/office/powerpoint/2010/main" val="3411971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样式1">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7D739DC5-9201-463D-9C90-356A2347A9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0652" y="409802"/>
            <a:ext cx="2612072" cy="686742"/>
          </a:xfrm>
          <a:prstGeom prst="rect">
            <a:avLst/>
          </a:prstGeom>
        </p:spPr>
      </p:pic>
      <p:pic>
        <p:nvPicPr>
          <p:cNvPr id="10" name="图片 9">
            <a:extLst>
              <a:ext uri="{FF2B5EF4-FFF2-40B4-BE49-F238E27FC236}">
                <a16:creationId xmlns:a16="http://schemas.microsoft.com/office/drawing/2014/main" id="{1461D330-D39E-4021-9597-F630669AD43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9366" b="6251"/>
          <a:stretch/>
        </p:blipFill>
        <p:spPr>
          <a:xfrm rot="10800000">
            <a:off x="-1" y="0"/>
            <a:ext cx="12192001" cy="6858000"/>
          </a:xfrm>
          <a:prstGeom prst="rect">
            <a:avLst/>
          </a:prstGeom>
          <a:scene3d>
            <a:camera prst="orthographicFront">
              <a:rot lat="0" lon="10800000" rev="0"/>
            </a:camera>
            <a:lightRig rig="threePt" dir="t"/>
          </a:scene3d>
        </p:spPr>
      </p:pic>
      <p:pic>
        <p:nvPicPr>
          <p:cNvPr id="11" name="图形 10">
            <a:extLst>
              <a:ext uri="{FF2B5EF4-FFF2-40B4-BE49-F238E27FC236}">
                <a16:creationId xmlns:a16="http://schemas.microsoft.com/office/drawing/2014/main" id="{97528A93-50A1-40C3-8BB0-2F4B4F8A96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18058" y="5832702"/>
            <a:ext cx="2612072" cy="686742"/>
          </a:xfrm>
          <a:prstGeom prst="rect">
            <a:avLst/>
          </a:prstGeom>
        </p:spPr>
      </p:pic>
    </p:spTree>
    <p:extLst>
      <p:ext uri="{BB962C8B-B14F-4D97-AF65-F5344CB8AC3E}">
        <p14:creationId xmlns:p14="http://schemas.microsoft.com/office/powerpoint/2010/main" val="335362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6">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4" name="Titre 11">
            <a:extLst>
              <a:ext uri="{FF2B5EF4-FFF2-40B4-BE49-F238E27FC236}">
                <a16:creationId xmlns:a16="http://schemas.microsoft.com/office/drawing/2014/main" id="{D5D7C9B7-5EF2-4350-86B6-67A8888EB269}"/>
              </a:ext>
            </a:extLst>
          </p:cNvPr>
          <p:cNvSpPr txBox="1">
            <a:spLocks/>
          </p:cNvSpPr>
          <p:nvPr userDrawn="1"/>
        </p:nvSpPr>
        <p:spPr>
          <a:xfrm>
            <a:off x="10087730" y="6247075"/>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5" name="直接连接符 14">
            <a:extLst>
              <a:ext uri="{FF2B5EF4-FFF2-40B4-BE49-F238E27FC236}">
                <a16:creationId xmlns:a16="http://schemas.microsoft.com/office/drawing/2014/main" id="{3861103C-E3AB-4771-BB99-705A5D6F339D}"/>
              </a:ext>
            </a:extLst>
          </p:cNvPr>
          <p:cNvCxnSpPr>
            <a:cxnSpLocks/>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8C278EDD-83F0-4D80-B8C3-FEF556083A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24" name="矩形 23">
            <a:extLst>
              <a:ext uri="{FF2B5EF4-FFF2-40B4-BE49-F238E27FC236}">
                <a16:creationId xmlns:a16="http://schemas.microsoft.com/office/drawing/2014/main" id="{DBBEAE83-7BE1-4CD7-B4D9-B3F716F6A133}"/>
              </a:ext>
            </a:extLst>
          </p:cNvPr>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4">
            <a:extLst>
              <a:ext uri="{FF2B5EF4-FFF2-40B4-BE49-F238E27FC236}">
                <a16:creationId xmlns:a16="http://schemas.microsoft.com/office/drawing/2014/main" id="{3568A7DF-AE35-47C4-A921-0291499A2F43}"/>
              </a:ext>
            </a:extLst>
          </p:cNvPr>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grpSp>
        <p:nvGrpSpPr>
          <p:cNvPr id="26" name="组合 25">
            <a:extLst>
              <a:ext uri="{FF2B5EF4-FFF2-40B4-BE49-F238E27FC236}">
                <a16:creationId xmlns:a16="http://schemas.microsoft.com/office/drawing/2014/main" id="{D4C3AEEF-2B70-4CDF-B184-99690E7496F3}"/>
              </a:ext>
            </a:extLst>
          </p:cNvPr>
          <p:cNvGrpSpPr/>
          <p:nvPr userDrawn="1"/>
        </p:nvGrpSpPr>
        <p:grpSpPr>
          <a:xfrm>
            <a:off x="9057832" y="3429000"/>
            <a:ext cx="2101020" cy="2015089"/>
            <a:chOff x="1048224" y="3047028"/>
            <a:chExt cx="2862843" cy="2991505"/>
          </a:xfrm>
        </p:grpSpPr>
        <p:sp>
          <p:nvSpPr>
            <p:cNvPr id="27" name="矩形 26">
              <a:extLst>
                <a:ext uri="{FF2B5EF4-FFF2-40B4-BE49-F238E27FC236}">
                  <a16:creationId xmlns:a16="http://schemas.microsoft.com/office/drawing/2014/main" id="{77EBD475-7F9A-4EF1-9B76-2B3E290933BF}"/>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BF8FCFD4-81B3-416A-88A9-011DC9A02AC9}"/>
                </a:ext>
              </a:extLst>
            </p:cNvPr>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9" name="图形 28">
            <a:extLst>
              <a:ext uri="{FF2B5EF4-FFF2-40B4-BE49-F238E27FC236}">
                <a16:creationId xmlns:a16="http://schemas.microsoft.com/office/drawing/2014/main" id="{CB769F20-0013-4A77-A6F5-BB91FEBE10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extLst>
      <p:ext uri="{BB962C8B-B14F-4D97-AF65-F5344CB8AC3E}">
        <p14:creationId xmlns:p14="http://schemas.microsoft.com/office/powerpoint/2010/main" val="179521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7">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a:extLst>
              <a:ext uri="{FF2B5EF4-FFF2-40B4-BE49-F238E27FC236}">
                <a16:creationId xmlns:a16="http://schemas.microsoft.com/office/drawing/2014/main" id="{150913A5-DAF9-4E12-B895-327254FBC8B3}"/>
              </a:ext>
            </a:extLst>
          </p:cNvPr>
          <p:cNvCxnSpPr>
            <a:cxnSpLocks/>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FF00004-06EA-4150-BA6E-CE3ABEBC6C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19" name="矩形 18">
            <a:extLst>
              <a:ext uri="{FF2B5EF4-FFF2-40B4-BE49-F238E27FC236}">
                <a16:creationId xmlns:a16="http://schemas.microsoft.com/office/drawing/2014/main" id="{3495B6AA-62BF-4B36-8DF1-2E91B0FD327E}"/>
              </a:ext>
            </a:extLst>
          </p:cNvPr>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70971064-6373-4327-91CD-EA6D87C44C81}"/>
              </a:ext>
            </a:extLst>
          </p:cNvPr>
          <p:cNvGrpSpPr/>
          <p:nvPr userDrawn="1"/>
        </p:nvGrpSpPr>
        <p:grpSpPr>
          <a:xfrm>
            <a:off x="1105110" y="3429000"/>
            <a:ext cx="2101020" cy="2015089"/>
            <a:chOff x="1048224" y="3047028"/>
            <a:chExt cx="2862843" cy="2991505"/>
          </a:xfrm>
        </p:grpSpPr>
        <p:sp>
          <p:nvSpPr>
            <p:cNvPr id="21" name="矩形 20">
              <a:extLst>
                <a:ext uri="{FF2B5EF4-FFF2-40B4-BE49-F238E27FC236}">
                  <a16:creationId xmlns:a16="http://schemas.microsoft.com/office/drawing/2014/main" id="{787C7EC1-F18A-4CB2-974B-0D109CD62D84}"/>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ADD4A94-BDCF-44A9-823A-E20B58730446}"/>
                </a:ext>
              </a:extLst>
            </p:cNvPr>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a:extLst>
              <a:ext uri="{FF2B5EF4-FFF2-40B4-BE49-F238E27FC236}">
                <a16:creationId xmlns:a16="http://schemas.microsoft.com/office/drawing/2014/main" id="{B4A58AA8-1AB7-4E29-AB91-AE8806722688}"/>
              </a:ext>
            </a:extLst>
          </p:cNvPr>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sp>
        <p:nvSpPr>
          <p:cNvPr id="30" name="Titre 11">
            <a:extLst>
              <a:ext uri="{FF2B5EF4-FFF2-40B4-BE49-F238E27FC236}">
                <a16:creationId xmlns:a16="http://schemas.microsoft.com/office/drawing/2014/main" id="{5622BF8C-B2F2-4E26-B36D-723FF76DE53C}"/>
              </a:ext>
            </a:extLst>
          </p:cNvPr>
          <p:cNvSpPr txBox="1">
            <a:spLocks/>
          </p:cNvSpPr>
          <p:nvPr userDrawn="1"/>
        </p:nvSpPr>
        <p:spPr>
          <a:xfrm>
            <a:off x="10108341" y="4001201"/>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31" name="图形 30">
            <a:extLst>
              <a:ext uri="{FF2B5EF4-FFF2-40B4-BE49-F238E27FC236}">
                <a16:creationId xmlns:a16="http://schemas.microsoft.com/office/drawing/2014/main" id="{027DB284-D5CE-4F9E-85FA-67E98DB3F7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extLst>
      <p:ext uri="{BB962C8B-B14F-4D97-AF65-F5344CB8AC3E}">
        <p14:creationId xmlns:p14="http://schemas.microsoft.com/office/powerpoint/2010/main" val="1860090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a:extLst>
              <a:ext uri="{FF2B5EF4-FFF2-40B4-BE49-F238E27FC236}">
                <a16:creationId xmlns:a16="http://schemas.microsoft.com/office/drawing/2014/main" id="{46AB092C-B683-45A6-ACEE-C4DEF7130E98}"/>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7" name="Rectangle 10">
            <a:extLst>
              <a:ext uri="{FF2B5EF4-FFF2-40B4-BE49-F238E27FC236}">
                <a16:creationId xmlns:a16="http://schemas.microsoft.com/office/drawing/2014/main" id="{7D48DD4C-EA1E-45BB-9E16-125BDCC2E981}"/>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8" name="Rectangle 4">
            <a:extLst>
              <a:ext uri="{FF2B5EF4-FFF2-40B4-BE49-F238E27FC236}">
                <a16:creationId xmlns:a16="http://schemas.microsoft.com/office/drawing/2014/main" id="{B85A16C9-8D8E-44AF-B650-D3E735981261}"/>
              </a:ext>
            </a:extLst>
          </p:cNvPr>
          <p:cNvSpPr/>
          <p:nvPr userDrawn="1"/>
        </p:nvSpPr>
        <p:spPr>
          <a:xfrm rot="5400000">
            <a:off x="843469" y="6472093"/>
            <a:ext cx="249299" cy="522514"/>
          </a:xfrm>
          <a:prstGeom prst="rect">
            <a:avLst/>
          </a:prstGeom>
          <a:solidFill>
            <a:srgbClr val="BD9F68"/>
          </a:solidFill>
          <a:ln>
            <a:noFill/>
          </a:ln>
          <a:effectLst/>
        </p:spPr>
        <p:txBody>
          <a:bodyPr rtlCol="0" anchor="ctr"/>
          <a:lstStyle/>
          <a:p>
            <a:pPr algn="ctr"/>
            <a:endParaRPr lang="fr-FR" dirty="0"/>
          </a:p>
        </p:txBody>
      </p:sp>
      <p:sp>
        <p:nvSpPr>
          <p:cNvPr id="9" name="Titre 11">
            <a:extLst>
              <a:ext uri="{FF2B5EF4-FFF2-40B4-BE49-F238E27FC236}">
                <a16:creationId xmlns:a16="http://schemas.microsoft.com/office/drawing/2014/main" id="{256743CF-D33C-45A8-9314-9337572A3E39}"/>
              </a:ext>
            </a:extLst>
          </p:cNvPr>
          <p:cNvSpPr txBox="1">
            <a:spLocks/>
          </p:cNvSpPr>
          <p:nvPr userDrawn="1"/>
        </p:nvSpPr>
        <p:spPr>
          <a:xfrm>
            <a:off x="579323" y="6222186"/>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0" name="Rectangle 4">
            <a:extLst>
              <a:ext uri="{FF2B5EF4-FFF2-40B4-BE49-F238E27FC236}">
                <a16:creationId xmlns:a16="http://schemas.microsoft.com/office/drawing/2014/main" id="{5CE44FAB-9D0E-4C81-8967-2091D705478A}"/>
              </a:ext>
            </a:extLst>
          </p:cNvPr>
          <p:cNvSpPr/>
          <p:nvPr userDrawn="1"/>
        </p:nvSpPr>
        <p:spPr>
          <a:xfrm rot="5400000">
            <a:off x="8880730" y="4253593"/>
            <a:ext cx="4686300" cy="522514"/>
          </a:xfrm>
          <a:prstGeom prst="rect">
            <a:avLst/>
          </a:prstGeom>
          <a:solidFill>
            <a:srgbClr val="BD9F68"/>
          </a:solidFill>
          <a:ln>
            <a:noFill/>
          </a:ln>
          <a:effectLst/>
        </p:spPr>
        <p:txBody>
          <a:bodyPr rtlCol="0" anchor="ctr"/>
          <a:lstStyle/>
          <a:p>
            <a:pPr algn="ctr"/>
            <a:endParaRPr lang="fr-FR" dirty="0"/>
          </a:p>
        </p:txBody>
      </p:sp>
      <p:sp>
        <p:nvSpPr>
          <p:cNvPr id="11" name="right-quote-sign_36811">
            <a:extLst>
              <a:ext uri="{FF2B5EF4-FFF2-40B4-BE49-F238E27FC236}">
                <a16:creationId xmlns:a16="http://schemas.microsoft.com/office/drawing/2014/main" id="{8B99FE0C-2C4B-4283-8542-9DFA1532931B}"/>
              </a:ext>
            </a:extLst>
          </p:cNvPr>
          <p:cNvSpPr>
            <a:spLocks noChangeAspect="1"/>
          </p:cNvSpPr>
          <p:nvPr userDrawn="1"/>
        </p:nvSpPr>
        <p:spPr bwMode="auto">
          <a:xfrm>
            <a:off x="10589311" y="1075716"/>
            <a:ext cx="872412" cy="846136"/>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C0CDD8">
              <a:alpha val="74902"/>
            </a:srgbClr>
          </a:solidFill>
          <a:ln>
            <a:noFill/>
          </a:ln>
        </p:spPr>
      </p:sp>
      <p:sp>
        <p:nvSpPr>
          <p:cNvPr id="14" name="文本框 13">
            <a:extLst>
              <a:ext uri="{FF2B5EF4-FFF2-40B4-BE49-F238E27FC236}">
                <a16:creationId xmlns:a16="http://schemas.microsoft.com/office/drawing/2014/main" id="{B58A13FD-D0C3-4D85-BA6A-EDF1E0C18FFE}"/>
              </a:ext>
            </a:extLst>
          </p:cNvPr>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a:extLst>
              <a:ext uri="{FF2B5EF4-FFF2-40B4-BE49-F238E27FC236}">
                <a16:creationId xmlns:a16="http://schemas.microsoft.com/office/drawing/2014/main" id="{F8EB0EC9-A419-405F-AC6A-096A2760F0A8}"/>
              </a:ext>
            </a:extLst>
          </p:cNvPr>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83158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7476F9B1-EBE3-42FA-8AD2-0C380A55BB81}"/>
              </a:ext>
            </a:extLst>
          </p:cNvPr>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1D12F214-122A-402C-96D3-B6A5E7FD0294}"/>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9" name="Rectangle 10">
            <a:extLst>
              <a:ext uri="{FF2B5EF4-FFF2-40B4-BE49-F238E27FC236}">
                <a16:creationId xmlns:a16="http://schemas.microsoft.com/office/drawing/2014/main" id="{01797DEE-528A-49FC-BEEE-0E8A6B686233}"/>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10" name="矩形: 折角 9">
            <a:extLst>
              <a:ext uri="{FF2B5EF4-FFF2-40B4-BE49-F238E27FC236}">
                <a16:creationId xmlns:a16="http://schemas.microsoft.com/office/drawing/2014/main" id="{9CF375F9-50F4-4249-8C28-BDE167FEC27D}"/>
              </a:ext>
            </a:extLst>
          </p:cNvPr>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4">
            <a:extLst>
              <a:ext uri="{FF2B5EF4-FFF2-40B4-BE49-F238E27FC236}">
                <a16:creationId xmlns:a16="http://schemas.microsoft.com/office/drawing/2014/main" id="{3C50EC3D-E5BC-47B3-93D0-53CAF6487CFA}"/>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2" name="Titre 11">
            <a:extLst>
              <a:ext uri="{FF2B5EF4-FFF2-40B4-BE49-F238E27FC236}">
                <a16:creationId xmlns:a16="http://schemas.microsoft.com/office/drawing/2014/main" id="{C9E809A9-7B17-450C-A4E8-AE8989C3D518}"/>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3" name="right-quote-sign_36811">
            <a:extLst>
              <a:ext uri="{FF2B5EF4-FFF2-40B4-BE49-F238E27FC236}">
                <a16:creationId xmlns:a16="http://schemas.microsoft.com/office/drawing/2014/main" id="{722C4A2A-6BF7-4671-BCE9-BBEF3900797D}"/>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6" name="标题 14">
            <a:extLst>
              <a:ext uri="{FF2B5EF4-FFF2-40B4-BE49-F238E27FC236}">
                <a16:creationId xmlns:a16="http://schemas.microsoft.com/office/drawing/2014/main" id="{4D04B493-55E5-4B33-82CA-0550ED6C062D}"/>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183811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DB9813A5-C928-4506-96D3-300A8A9B58CA}"/>
              </a:ext>
            </a:extLst>
          </p:cNvPr>
          <p:cNvSpPr/>
          <p:nvPr userDrawn="1"/>
        </p:nvSpPr>
        <p:spPr>
          <a:xfrm>
            <a:off x="1475831"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51BC1AB9-E104-4FBE-8E63-1640D4532D65}"/>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09DBD9D3-F04E-4D47-9EAA-49C308A5034C}"/>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a:extLst>
              <a:ext uri="{FF2B5EF4-FFF2-40B4-BE49-F238E27FC236}">
                <a16:creationId xmlns:a16="http://schemas.microsoft.com/office/drawing/2014/main" id="{F01C7D8C-02A9-4B2B-BA93-6602B41633E1}"/>
              </a:ext>
            </a:extLst>
          </p:cNvPr>
          <p:cNvSpPr/>
          <p:nvPr userDrawn="1"/>
        </p:nvSpPr>
        <p:spPr>
          <a:xfrm>
            <a:off x="1369904"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a:extLst>
              <a:ext uri="{FF2B5EF4-FFF2-40B4-BE49-F238E27FC236}">
                <a16:creationId xmlns:a16="http://schemas.microsoft.com/office/drawing/2014/main" id="{5233E80A-D93D-429F-B020-793705E34445}"/>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a:extLst>
              <a:ext uri="{FF2B5EF4-FFF2-40B4-BE49-F238E27FC236}">
                <a16:creationId xmlns:a16="http://schemas.microsoft.com/office/drawing/2014/main" id="{A54D367E-43BD-4439-92E4-BCB9756C1DE0}"/>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矩形: 折角 11">
            <a:extLst>
              <a:ext uri="{FF2B5EF4-FFF2-40B4-BE49-F238E27FC236}">
                <a16:creationId xmlns:a16="http://schemas.microsoft.com/office/drawing/2014/main" id="{A0FAFC51-E1FC-4D1E-9F98-715EC74A3D84}"/>
              </a:ext>
            </a:extLst>
          </p:cNvPr>
          <p:cNvSpPr/>
          <p:nvPr userDrawn="1"/>
        </p:nvSpPr>
        <p:spPr>
          <a:xfrm>
            <a:off x="4887338"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折角 12">
            <a:extLst>
              <a:ext uri="{FF2B5EF4-FFF2-40B4-BE49-F238E27FC236}">
                <a16:creationId xmlns:a16="http://schemas.microsoft.com/office/drawing/2014/main" id="{24DB2139-DEAD-45C7-851B-2E08C9A07EE4}"/>
              </a:ext>
            </a:extLst>
          </p:cNvPr>
          <p:cNvSpPr/>
          <p:nvPr userDrawn="1"/>
        </p:nvSpPr>
        <p:spPr>
          <a:xfrm>
            <a:off x="4781411"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折角 13">
            <a:extLst>
              <a:ext uri="{FF2B5EF4-FFF2-40B4-BE49-F238E27FC236}">
                <a16:creationId xmlns:a16="http://schemas.microsoft.com/office/drawing/2014/main" id="{6A1B621A-5D38-48EB-923E-04C23446776E}"/>
              </a:ext>
            </a:extLst>
          </p:cNvPr>
          <p:cNvSpPr/>
          <p:nvPr userDrawn="1"/>
        </p:nvSpPr>
        <p:spPr>
          <a:xfrm>
            <a:off x="8314397"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折角 14">
            <a:extLst>
              <a:ext uri="{FF2B5EF4-FFF2-40B4-BE49-F238E27FC236}">
                <a16:creationId xmlns:a16="http://schemas.microsoft.com/office/drawing/2014/main" id="{DF70FFBB-F51A-4F84-83A2-9C3884C6B95D}"/>
              </a:ext>
            </a:extLst>
          </p:cNvPr>
          <p:cNvSpPr/>
          <p:nvPr userDrawn="1"/>
        </p:nvSpPr>
        <p:spPr>
          <a:xfrm>
            <a:off x="8208470"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ight-quote-sign_36811">
            <a:extLst>
              <a:ext uri="{FF2B5EF4-FFF2-40B4-BE49-F238E27FC236}">
                <a16:creationId xmlns:a16="http://schemas.microsoft.com/office/drawing/2014/main" id="{470EB7C8-2CFA-4B47-9DBF-703E1BE8E483}"/>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7" name="标题 14">
            <a:extLst>
              <a:ext uri="{FF2B5EF4-FFF2-40B4-BE49-F238E27FC236}">
                <a16:creationId xmlns:a16="http://schemas.microsoft.com/office/drawing/2014/main" id="{58803DCE-CA56-4349-8E79-4AD6DDFA86A9}"/>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917705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A5654B04-809E-44B7-B331-C6C4EA4346D5}"/>
              </a:ext>
            </a:extLst>
          </p:cNvPr>
          <p:cNvSpPr/>
          <p:nvPr userDrawn="1"/>
        </p:nvSpPr>
        <p:spPr>
          <a:xfrm>
            <a:off x="1475830"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AA1C4F03-675A-4A23-821D-C3B9561C9AC0}"/>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72167ACB-1F2D-4274-8BC6-D5B18F9DB8B4}"/>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a:extLst>
              <a:ext uri="{FF2B5EF4-FFF2-40B4-BE49-F238E27FC236}">
                <a16:creationId xmlns:a16="http://schemas.microsoft.com/office/drawing/2014/main" id="{144772CD-CAC8-4BFF-B16C-D5C209705C58}"/>
              </a:ext>
            </a:extLst>
          </p:cNvPr>
          <p:cNvSpPr/>
          <p:nvPr userDrawn="1"/>
        </p:nvSpPr>
        <p:spPr>
          <a:xfrm>
            <a:off x="1369903"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a:extLst>
              <a:ext uri="{FF2B5EF4-FFF2-40B4-BE49-F238E27FC236}">
                <a16:creationId xmlns:a16="http://schemas.microsoft.com/office/drawing/2014/main" id="{1835C72C-F19F-40A9-8908-5B10C7C589A1}"/>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a:extLst>
              <a:ext uri="{FF2B5EF4-FFF2-40B4-BE49-F238E27FC236}">
                <a16:creationId xmlns:a16="http://schemas.microsoft.com/office/drawing/2014/main" id="{667A24EB-01AB-4A72-B857-7FD38130EAB6}"/>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a:extLst>
              <a:ext uri="{FF2B5EF4-FFF2-40B4-BE49-F238E27FC236}">
                <a16:creationId xmlns:a16="http://schemas.microsoft.com/office/drawing/2014/main" id="{9F4B87ED-A83D-4F1F-B9EB-93341EC9D0AB}"/>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3" name="矩形: 折角 12">
            <a:extLst>
              <a:ext uri="{FF2B5EF4-FFF2-40B4-BE49-F238E27FC236}">
                <a16:creationId xmlns:a16="http://schemas.microsoft.com/office/drawing/2014/main" id="{5ED9AE07-AE3C-49B6-AF76-9F9A6F44C161}"/>
              </a:ext>
            </a:extLst>
          </p:cNvPr>
          <p:cNvSpPr/>
          <p:nvPr userDrawn="1"/>
        </p:nvSpPr>
        <p:spPr>
          <a:xfrm>
            <a:off x="6722162"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a:extLst>
              <a:ext uri="{FF2B5EF4-FFF2-40B4-BE49-F238E27FC236}">
                <a16:creationId xmlns:a16="http://schemas.microsoft.com/office/drawing/2014/main" id="{695CC33A-297C-4316-9B95-51D358D21202}"/>
              </a:ext>
            </a:extLst>
          </p:cNvPr>
          <p:cNvSpPr/>
          <p:nvPr userDrawn="1"/>
        </p:nvSpPr>
        <p:spPr>
          <a:xfrm>
            <a:off x="6616235"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4">
            <a:extLst>
              <a:ext uri="{FF2B5EF4-FFF2-40B4-BE49-F238E27FC236}">
                <a16:creationId xmlns:a16="http://schemas.microsoft.com/office/drawing/2014/main" id="{9BC81183-36AF-4697-83CD-332CFE6C6F54}"/>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743327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756B5A7B-0746-4195-9D90-472ECCC5193F}"/>
              </a:ext>
            </a:extLst>
          </p:cNvPr>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A3BE5E9D-EC82-441D-862D-75DBDFC469F5}"/>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D03422DB-D56C-426B-8BB5-09387C19FF24}"/>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a:extLst>
              <a:ext uri="{FF2B5EF4-FFF2-40B4-BE49-F238E27FC236}">
                <a16:creationId xmlns:a16="http://schemas.microsoft.com/office/drawing/2014/main" id="{69F6241E-98AF-418F-BADF-2E5F084B09E6}"/>
              </a:ext>
            </a:extLst>
          </p:cNvPr>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a:extLst>
              <a:ext uri="{FF2B5EF4-FFF2-40B4-BE49-F238E27FC236}">
                <a16:creationId xmlns:a16="http://schemas.microsoft.com/office/drawing/2014/main" id="{0C4F14A6-EF88-4843-8F83-6CA602B370F1}"/>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a:extLst>
              <a:ext uri="{FF2B5EF4-FFF2-40B4-BE49-F238E27FC236}">
                <a16:creationId xmlns:a16="http://schemas.microsoft.com/office/drawing/2014/main" id="{2A0AA30A-EBA0-4C12-AEF4-AADB3BB2B87E}"/>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a:extLst>
              <a:ext uri="{FF2B5EF4-FFF2-40B4-BE49-F238E27FC236}">
                <a16:creationId xmlns:a16="http://schemas.microsoft.com/office/drawing/2014/main" id="{03159909-8F94-4005-9A3F-75EF6F9295C2}"/>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4" name="标题 14">
            <a:extLst>
              <a:ext uri="{FF2B5EF4-FFF2-40B4-BE49-F238E27FC236}">
                <a16:creationId xmlns:a16="http://schemas.microsoft.com/office/drawing/2014/main" id="{1A36A383-8149-47CB-AF4B-152D224E895E}"/>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76544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800511-0DBF-4584-8034-3A44935E8A34}"/>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3C5A0ED7-135D-4294-A5B1-5C2A02B464E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F2F0E5F-CE32-446E-94E7-E3466F418E5F}"/>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a:extLst>
              <a:ext uri="{FF2B5EF4-FFF2-40B4-BE49-F238E27FC236}">
                <a16:creationId xmlns:a16="http://schemas.microsoft.com/office/drawing/2014/main" id="{4B702124-380C-4CCE-957A-5EB6205F51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a:extLst>
              <a:ext uri="{FF2B5EF4-FFF2-40B4-BE49-F238E27FC236}">
                <a16:creationId xmlns:a16="http://schemas.microsoft.com/office/drawing/2014/main" id="{97520EBB-5B6E-4B0A-BE7C-4D46647AFE2F}"/>
              </a:ext>
            </a:extLst>
          </p:cNvPr>
          <p:cNvSpPr/>
          <p:nvPr userDrawn="1"/>
        </p:nvSpPr>
        <p:spPr>
          <a:xfrm>
            <a:off x="0" y="-3"/>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E6308AF-3A59-4B6C-89CF-2AC285BE6038}"/>
              </a:ext>
            </a:extLst>
          </p:cNvPr>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re 11">
            <a:extLst>
              <a:ext uri="{FF2B5EF4-FFF2-40B4-BE49-F238E27FC236}">
                <a16:creationId xmlns:a16="http://schemas.microsoft.com/office/drawing/2014/main" id="{00E99F5B-1D0C-494D-9F4B-E5E26B26F198}"/>
              </a:ext>
            </a:extLst>
          </p:cNvPr>
          <p:cNvSpPr txBox="1">
            <a:spLocks/>
          </p:cNvSpPr>
          <p:nvPr userDrawn="1"/>
        </p:nvSpPr>
        <p:spPr>
          <a:xfrm>
            <a:off x="5707203" y="4527373"/>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solidFill>
                  <a:schemeClr val="bg1"/>
                </a:solidFill>
              </a:rPr>
              <a:t>S J T U</a:t>
            </a:r>
          </a:p>
        </p:txBody>
      </p:sp>
      <p:sp>
        <p:nvSpPr>
          <p:cNvPr id="10" name="Rectangle 4">
            <a:extLst>
              <a:ext uri="{FF2B5EF4-FFF2-40B4-BE49-F238E27FC236}">
                <a16:creationId xmlns:a16="http://schemas.microsoft.com/office/drawing/2014/main" id="{2B6973FB-E30C-4C6D-968A-91727D6AEB89}"/>
              </a:ext>
            </a:extLst>
          </p:cNvPr>
          <p:cNvSpPr/>
          <p:nvPr userDrawn="1"/>
        </p:nvSpPr>
        <p:spPr>
          <a:xfrm rot="5400000">
            <a:off x="4762500" y="1072241"/>
            <a:ext cx="2667000" cy="522514"/>
          </a:xfrm>
          <a:prstGeom prst="rect">
            <a:avLst/>
          </a:prstGeom>
          <a:solidFill>
            <a:srgbClr val="BD9F68"/>
          </a:solidFill>
          <a:ln>
            <a:noFill/>
          </a:ln>
          <a:effectLst/>
        </p:spPr>
        <p:txBody>
          <a:bodyPr rtlCol="0" anchor="ctr"/>
          <a:lstStyle/>
          <a:p>
            <a:pPr algn="ctr"/>
            <a:endParaRPr lang="fr-FR"/>
          </a:p>
        </p:txBody>
      </p:sp>
    </p:spTree>
    <p:extLst>
      <p:ext uri="{BB962C8B-B14F-4D97-AF65-F5344CB8AC3E}">
        <p14:creationId xmlns:p14="http://schemas.microsoft.com/office/powerpoint/2010/main" val="1122723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7AA987E-A58B-44F4-BE82-CF2A8F3B25FB}"/>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14E0DAC3-901B-4EC7-BE4A-6D0693C76E4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E22732-F492-41FE-9E22-6610D3B9B8B1}"/>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a:extLst>
              <a:ext uri="{FF2B5EF4-FFF2-40B4-BE49-F238E27FC236}">
                <a16:creationId xmlns:a16="http://schemas.microsoft.com/office/drawing/2014/main" id="{1B286C28-EADC-40E4-998C-040B88D8EEB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a:extLst>
              <a:ext uri="{FF2B5EF4-FFF2-40B4-BE49-F238E27FC236}">
                <a16:creationId xmlns:a16="http://schemas.microsoft.com/office/drawing/2014/main" id="{A27835F2-4481-4F05-AB59-A5BF4635EDFC}"/>
              </a:ext>
            </a:extLst>
          </p:cNvPr>
          <p:cNvSpPr/>
          <p:nvPr userDrawn="1"/>
        </p:nvSpPr>
        <p:spPr>
          <a:xfrm>
            <a:off x="0" y="-1"/>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64E2DD4-4899-4861-9E31-C15940E8768A}"/>
              </a:ext>
            </a:extLst>
          </p:cNvPr>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350040A9-B465-478E-9476-26EC1F9635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9474" y="2397668"/>
            <a:ext cx="2813049" cy="739581"/>
          </a:xfrm>
          <a:prstGeom prst="rect">
            <a:avLst/>
          </a:prstGeom>
        </p:spPr>
      </p:pic>
    </p:spTree>
    <p:extLst>
      <p:ext uri="{BB962C8B-B14F-4D97-AF65-F5344CB8AC3E}">
        <p14:creationId xmlns:p14="http://schemas.microsoft.com/office/powerpoint/2010/main" val="3233270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98024-A961-4276-A500-68590E8BDF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672FD6D-63F6-4457-ABCA-A18D52EFE17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0011F7-98FB-406D-9E46-324B1D37CD4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462EB27-2981-4230-886D-7B9731D733F2}"/>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6" name="页脚占位符 5">
            <a:extLst>
              <a:ext uri="{FF2B5EF4-FFF2-40B4-BE49-F238E27FC236}">
                <a16:creationId xmlns:a16="http://schemas.microsoft.com/office/drawing/2014/main" id="{A47AF071-90BD-476B-ADEE-A996AE2DB8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3F4C56-16C2-487F-ABD3-CD8C48135BFD}"/>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104971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样式2">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088B4D-BA4E-47CE-AF4B-D10751DC3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1" cy="6858000"/>
          </a:xfrm>
          <a:prstGeom prst="rect">
            <a:avLst/>
          </a:prstGeom>
        </p:spPr>
      </p:pic>
      <p:pic>
        <p:nvPicPr>
          <p:cNvPr id="8" name="图形 7">
            <a:extLst>
              <a:ext uri="{FF2B5EF4-FFF2-40B4-BE49-F238E27FC236}">
                <a16:creationId xmlns:a16="http://schemas.microsoft.com/office/drawing/2014/main" id="{0ECCD473-58D2-4ACA-BCFE-DEE2E02F1E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652" y="409802"/>
            <a:ext cx="2612072" cy="686742"/>
          </a:xfrm>
          <a:prstGeom prst="rect">
            <a:avLst/>
          </a:prstGeom>
        </p:spPr>
      </p:pic>
    </p:spTree>
    <p:extLst>
      <p:ext uri="{BB962C8B-B14F-4D97-AF65-F5344CB8AC3E}">
        <p14:creationId xmlns:p14="http://schemas.microsoft.com/office/powerpoint/2010/main" val="8187239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4371A-E929-40B9-8AA0-E919DA68F65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3D1460-262C-4F38-A2B4-0FB937D9DD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B96572-F5E6-43E0-B41E-4E9AC58885C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8F86919-9415-4872-BEFE-5AA7203497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E367505-A0DE-485D-88A5-78651AF708D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BA7932A-2BE4-4931-803A-1DF01F62176B}"/>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8" name="页脚占位符 7">
            <a:extLst>
              <a:ext uri="{FF2B5EF4-FFF2-40B4-BE49-F238E27FC236}">
                <a16:creationId xmlns:a16="http://schemas.microsoft.com/office/drawing/2014/main" id="{B6D00BF5-F11F-4D87-A819-7976EE34A3F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AB89804-64C5-4840-9F64-01152FB45C96}"/>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4006111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C3D81-5BC5-49A6-AED0-60F7EE24A65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979C54-5133-47B0-B404-4A3BB274AD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72A1C87-7825-4024-A24D-A52FD6237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F02CD6-BA18-4BCA-B20B-32E5B32BE92A}"/>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6" name="页脚占位符 5">
            <a:extLst>
              <a:ext uri="{FF2B5EF4-FFF2-40B4-BE49-F238E27FC236}">
                <a16:creationId xmlns:a16="http://schemas.microsoft.com/office/drawing/2014/main" id="{CA9626B3-47B2-4F00-A203-676208A51D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DE2C75-6314-45EE-86F7-A860C41FACDA}"/>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3544294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4F5D0-D1A6-4461-A6AA-6CE092FB411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E23ADA3-22CB-45E5-904D-26DAADB256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D3BE3-EAEB-421F-B712-B989631EC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94F553-BB35-403E-A066-7B657C1761FC}"/>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6" name="页脚占位符 5">
            <a:extLst>
              <a:ext uri="{FF2B5EF4-FFF2-40B4-BE49-F238E27FC236}">
                <a16:creationId xmlns:a16="http://schemas.microsoft.com/office/drawing/2014/main" id="{F39E84F9-37AF-4DE1-94F3-8025F1DA9B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97963B-F1B8-4395-B2CA-EEB9734E72D1}"/>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142267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692F7-F813-4956-8D11-0DC249DE290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1CD32D8-0048-49F3-832E-02241606DD3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B573DE-FF80-4297-BFDD-0F603C048EFE}"/>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5" name="页脚占位符 4">
            <a:extLst>
              <a:ext uri="{FF2B5EF4-FFF2-40B4-BE49-F238E27FC236}">
                <a16:creationId xmlns:a16="http://schemas.microsoft.com/office/drawing/2014/main" id="{FA1B9823-06C9-49F0-B5BF-0FBD76490E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171490-351D-4C8C-8369-A2A46A25D5E9}"/>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1228383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1F9FC7-2836-49F0-8AF9-FD77DB0794F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45350A6-70C6-464E-982D-A4A434E3FBA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CD2C24-3DB0-4371-911D-2C21DECB106D}"/>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5" name="页脚占位符 4">
            <a:extLst>
              <a:ext uri="{FF2B5EF4-FFF2-40B4-BE49-F238E27FC236}">
                <a16:creationId xmlns:a16="http://schemas.microsoft.com/office/drawing/2014/main" id="{C72B1FB8-7148-4B94-80F5-8F188F10D7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C215C4-BCA4-4D89-BA95-765FE1DB5CA3}"/>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392694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038D57-B82D-4159-9063-D234CC193AC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03"/>
          <a:stretch/>
        </p:blipFill>
        <p:spPr>
          <a:xfrm>
            <a:off x="-1" y="0"/>
            <a:ext cx="6464305" cy="6865039"/>
          </a:xfrm>
          <a:prstGeom prst="rect">
            <a:avLst/>
          </a:prstGeom>
        </p:spPr>
      </p:pic>
      <p:pic>
        <p:nvPicPr>
          <p:cNvPr id="8" name="图片 7">
            <a:extLst>
              <a:ext uri="{FF2B5EF4-FFF2-40B4-BE49-F238E27FC236}">
                <a16:creationId xmlns:a16="http://schemas.microsoft.com/office/drawing/2014/main" id="{CC8CFCD5-9306-4BE7-9BAB-814D65F21FE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38" r="60362"/>
          <a:stretch/>
        </p:blipFill>
        <p:spPr>
          <a:xfrm>
            <a:off x="-46915" y="-7039"/>
            <a:ext cx="6506204" cy="6865039"/>
          </a:xfrm>
          <a:prstGeom prst="rect">
            <a:avLst/>
          </a:prstGeom>
        </p:spPr>
      </p:pic>
      <p:sp>
        <p:nvSpPr>
          <p:cNvPr id="9" name="Titre 11">
            <a:extLst>
              <a:ext uri="{FF2B5EF4-FFF2-40B4-BE49-F238E27FC236}">
                <a16:creationId xmlns:a16="http://schemas.microsoft.com/office/drawing/2014/main" id="{FA2211A5-F9B0-4BE0-9584-F27B1CE4D1C3}"/>
              </a:ext>
            </a:extLst>
          </p:cNvPr>
          <p:cNvSpPr txBox="1">
            <a:spLocks/>
          </p:cNvSpPr>
          <p:nvPr userDrawn="1"/>
        </p:nvSpPr>
        <p:spPr>
          <a:xfrm>
            <a:off x="2153500" y="4237246"/>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10" name="Titre 11">
            <a:extLst>
              <a:ext uri="{FF2B5EF4-FFF2-40B4-BE49-F238E27FC236}">
                <a16:creationId xmlns:a16="http://schemas.microsoft.com/office/drawing/2014/main" id="{703F6139-5173-4F08-B69E-898BF2C578EC}"/>
              </a:ext>
            </a:extLst>
          </p:cNvPr>
          <p:cNvSpPr txBox="1">
            <a:spLocks/>
          </p:cNvSpPr>
          <p:nvPr userDrawn="1"/>
        </p:nvSpPr>
        <p:spPr>
          <a:xfrm>
            <a:off x="2203508" y="5254012"/>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4">
            <a:extLst>
              <a:ext uri="{FF2B5EF4-FFF2-40B4-BE49-F238E27FC236}">
                <a16:creationId xmlns:a16="http://schemas.microsoft.com/office/drawing/2014/main" id="{1419F053-8142-4CB2-A21B-0B2ABCDD06CE}"/>
              </a:ext>
            </a:extLst>
          </p:cNvPr>
          <p:cNvSpPr/>
          <p:nvPr userDrawn="1"/>
        </p:nvSpPr>
        <p:spPr>
          <a:xfrm rot="5400000">
            <a:off x="6949820" y="617587"/>
            <a:ext cx="1757679" cy="522514"/>
          </a:xfrm>
          <a:prstGeom prst="rect">
            <a:avLst/>
          </a:prstGeom>
          <a:solidFill>
            <a:srgbClr val="BD9F68"/>
          </a:solidFill>
          <a:ln>
            <a:noFill/>
          </a:ln>
          <a:effectLst/>
        </p:spPr>
        <p:txBody>
          <a:bodyPr rtlCol="0" anchor="ctr"/>
          <a:lstStyle/>
          <a:p>
            <a:pPr algn="ctr"/>
            <a:endParaRPr lang="fr-FR"/>
          </a:p>
        </p:txBody>
      </p:sp>
      <p:sp>
        <p:nvSpPr>
          <p:cNvPr id="12" name="Rectangle 10">
            <a:extLst>
              <a:ext uri="{FF2B5EF4-FFF2-40B4-BE49-F238E27FC236}">
                <a16:creationId xmlns:a16="http://schemas.microsoft.com/office/drawing/2014/main" id="{FB838F51-4F9A-4C20-916A-BED1A5A12DFA}"/>
              </a:ext>
            </a:extLst>
          </p:cNvPr>
          <p:cNvSpPr/>
          <p:nvPr userDrawn="1"/>
        </p:nvSpPr>
        <p:spPr>
          <a:xfrm rot="5400000">
            <a:off x="7766974" y="5359354"/>
            <a:ext cx="123373" cy="522514"/>
          </a:xfrm>
          <a:prstGeom prst="rect">
            <a:avLst/>
          </a:prstGeom>
          <a:solidFill>
            <a:srgbClr val="BD9F68"/>
          </a:solidFill>
          <a:ln>
            <a:noFill/>
          </a:ln>
          <a:effectLst/>
        </p:spPr>
        <p:txBody>
          <a:bodyPr rtlCol="0" anchor="ctr"/>
          <a:lstStyle/>
          <a:p>
            <a:pPr algn="ctr"/>
            <a:endParaRPr lang="fr-FR"/>
          </a:p>
        </p:txBody>
      </p:sp>
      <p:sp>
        <p:nvSpPr>
          <p:cNvPr id="13" name="Titre 11">
            <a:extLst>
              <a:ext uri="{FF2B5EF4-FFF2-40B4-BE49-F238E27FC236}">
                <a16:creationId xmlns:a16="http://schemas.microsoft.com/office/drawing/2014/main" id="{5DEA1028-A6BC-497D-9E6C-57EAD23B6ABA}"/>
              </a:ext>
            </a:extLst>
          </p:cNvPr>
          <p:cNvSpPr txBox="1">
            <a:spLocks/>
          </p:cNvSpPr>
          <p:nvPr userDrawn="1"/>
        </p:nvSpPr>
        <p:spPr>
          <a:xfrm>
            <a:off x="7460475" y="5904146"/>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extLst>
      <p:ext uri="{BB962C8B-B14F-4D97-AF65-F5344CB8AC3E}">
        <p14:creationId xmlns:p14="http://schemas.microsoft.com/office/powerpoint/2010/main" val="2027072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4">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11" name="图片 10">
            <a:extLst>
              <a:ext uri="{FF2B5EF4-FFF2-40B4-BE49-F238E27FC236}">
                <a16:creationId xmlns:a16="http://schemas.microsoft.com/office/drawing/2014/main" id="{AD04BAD7-87C6-4194-B908-360DC90CF4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12" name="矩形 11">
            <a:extLst>
              <a:ext uri="{FF2B5EF4-FFF2-40B4-BE49-F238E27FC236}">
                <a16:creationId xmlns:a16="http://schemas.microsoft.com/office/drawing/2014/main" id="{61A26247-65B4-49F0-A031-9C16755FAD75}"/>
              </a:ext>
            </a:extLst>
          </p:cNvPr>
          <p:cNvSpPr/>
          <p:nvPr userDrawn="1"/>
        </p:nvSpPr>
        <p:spPr>
          <a:xfrm>
            <a:off x="0" y="-18081"/>
            <a:ext cx="12192000" cy="3759647"/>
          </a:xfrm>
          <a:prstGeom prst="rect">
            <a:avLst/>
          </a:prstGeom>
          <a:solidFill>
            <a:srgbClr val="063A6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re 11">
            <a:extLst>
              <a:ext uri="{FF2B5EF4-FFF2-40B4-BE49-F238E27FC236}">
                <a16:creationId xmlns:a16="http://schemas.microsoft.com/office/drawing/2014/main" id="{F20ADF88-002D-4953-89BC-DE360DC10AFD}"/>
              </a:ext>
            </a:extLst>
          </p:cNvPr>
          <p:cNvSpPr txBox="1">
            <a:spLocks/>
          </p:cNvSpPr>
          <p:nvPr userDrawn="1"/>
        </p:nvSpPr>
        <p:spPr>
          <a:xfrm>
            <a:off x="5707204" y="3940267"/>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5" name="Rectangle 4">
            <a:extLst>
              <a:ext uri="{FF2B5EF4-FFF2-40B4-BE49-F238E27FC236}">
                <a16:creationId xmlns:a16="http://schemas.microsoft.com/office/drawing/2014/main" id="{C2E63E44-793B-4224-9B4C-5786F2780124}"/>
              </a:ext>
            </a:extLst>
          </p:cNvPr>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pic>
        <p:nvPicPr>
          <p:cNvPr id="16" name="图形 15">
            <a:extLst>
              <a:ext uri="{FF2B5EF4-FFF2-40B4-BE49-F238E27FC236}">
                <a16:creationId xmlns:a16="http://schemas.microsoft.com/office/drawing/2014/main" id="{AA2D43A1-39B5-4996-A4FD-61B16628BF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extLst>
      <p:ext uri="{BB962C8B-B14F-4D97-AF65-F5344CB8AC3E}">
        <p14:creationId xmlns:p14="http://schemas.microsoft.com/office/powerpoint/2010/main" val="2216237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C3B8C1F6-13C8-4F2C-AB28-1BB2B3EE3D2A}"/>
              </a:ext>
            </a:extLst>
          </p:cNvPr>
          <p:cNvSpPr/>
          <p:nvPr userDrawn="1"/>
        </p:nvSpPr>
        <p:spPr>
          <a:xfrm rot="5400000">
            <a:off x="6893651" y="1453244"/>
            <a:ext cx="3429000"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4350CEE6-5CC9-4A97-906A-536645830AA4}"/>
              </a:ext>
            </a:extLst>
          </p:cNvPr>
          <p:cNvSpPr/>
          <p:nvPr userDrawn="1"/>
        </p:nvSpPr>
        <p:spPr>
          <a:xfrm rot="5400000">
            <a:off x="8546465" y="4891991"/>
            <a:ext cx="123373" cy="522514"/>
          </a:xfrm>
          <a:prstGeom prst="rect">
            <a:avLst/>
          </a:prstGeom>
          <a:solidFill>
            <a:srgbClr val="BD9F68"/>
          </a:solidFill>
          <a:ln>
            <a:noFill/>
          </a:ln>
          <a:effectLst/>
        </p:spPr>
        <p:txBody>
          <a:bodyPr rtlCol="0" anchor="ctr"/>
          <a:lstStyle/>
          <a:p>
            <a:pPr algn="ctr"/>
            <a:endParaRPr lang="fr-FR"/>
          </a:p>
        </p:txBody>
      </p:sp>
      <p:sp>
        <p:nvSpPr>
          <p:cNvPr id="11" name="Titre 11">
            <a:extLst>
              <a:ext uri="{FF2B5EF4-FFF2-40B4-BE49-F238E27FC236}">
                <a16:creationId xmlns:a16="http://schemas.microsoft.com/office/drawing/2014/main" id="{0109FB65-4748-42C3-81C2-3DCCD5CF1D95}"/>
              </a:ext>
            </a:extLst>
          </p:cNvPr>
          <p:cNvSpPr txBox="1">
            <a:spLocks/>
          </p:cNvSpPr>
          <p:nvPr userDrawn="1"/>
        </p:nvSpPr>
        <p:spPr>
          <a:xfrm>
            <a:off x="8239966" y="5436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a:extLst>
              <a:ext uri="{FF2B5EF4-FFF2-40B4-BE49-F238E27FC236}">
                <a16:creationId xmlns:a16="http://schemas.microsoft.com/office/drawing/2014/main" id="{568B3845-A395-4303-8F17-F5965DA79D7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508500" cy="6880962"/>
          </a:xfrm>
          <a:prstGeom prst="rect">
            <a:avLst/>
          </a:prstGeom>
        </p:spPr>
      </p:pic>
      <p:sp>
        <p:nvSpPr>
          <p:cNvPr id="13" name="矩形 12">
            <a:extLst>
              <a:ext uri="{FF2B5EF4-FFF2-40B4-BE49-F238E27FC236}">
                <a16:creationId xmlns:a16="http://schemas.microsoft.com/office/drawing/2014/main" id="{0EDDCEAA-5CD0-4E6D-A08B-776A8D8E48EA}"/>
              </a:ext>
            </a:extLst>
          </p:cNvPr>
          <p:cNvSpPr/>
          <p:nvPr userDrawn="1"/>
        </p:nvSpPr>
        <p:spPr>
          <a:xfrm>
            <a:off x="-18855" y="0"/>
            <a:ext cx="4523595" cy="6880962"/>
          </a:xfrm>
          <a:prstGeom prst="rect">
            <a:avLst/>
          </a:prstGeom>
          <a:solidFill>
            <a:srgbClr val="BD9F68">
              <a:alpha val="54902"/>
            </a:srgbClr>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a:extLst>
              <a:ext uri="{FF2B5EF4-FFF2-40B4-BE49-F238E27FC236}">
                <a16:creationId xmlns:a16="http://schemas.microsoft.com/office/drawing/2014/main" id="{33193541-B0D6-4BAD-ADAB-A19E86A0C003}"/>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6" name="页脚占位符 5">
            <a:extLst>
              <a:ext uri="{FF2B5EF4-FFF2-40B4-BE49-F238E27FC236}">
                <a16:creationId xmlns:a16="http://schemas.microsoft.com/office/drawing/2014/main" id="{559F2F11-DEB4-4A8C-96FF-DC3A28DC538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D662CA4-A0C3-4778-A1DD-B4C971AD79B2}"/>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3050748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2">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C3B8C1F6-13C8-4F2C-AB28-1BB2B3EE3D2A}"/>
              </a:ext>
            </a:extLst>
          </p:cNvPr>
          <p:cNvSpPr/>
          <p:nvPr userDrawn="1"/>
        </p:nvSpPr>
        <p:spPr>
          <a:xfrm rot="5400000">
            <a:off x="8157740" y="424544"/>
            <a:ext cx="1371600"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4350CEE6-5CC9-4A97-906A-536645830AA4}"/>
              </a:ext>
            </a:extLst>
          </p:cNvPr>
          <p:cNvSpPr/>
          <p:nvPr userDrawn="1"/>
        </p:nvSpPr>
        <p:spPr>
          <a:xfrm rot="5400000">
            <a:off x="8781854" y="5399991"/>
            <a:ext cx="123373" cy="522514"/>
          </a:xfrm>
          <a:prstGeom prst="rect">
            <a:avLst/>
          </a:prstGeom>
          <a:solidFill>
            <a:srgbClr val="BD9F68"/>
          </a:solidFill>
          <a:ln>
            <a:noFill/>
          </a:ln>
          <a:effectLst/>
        </p:spPr>
        <p:txBody>
          <a:bodyPr rtlCol="0" anchor="ctr"/>
          <a:lstStyle/>
          <a:p>
            <a:pPr algn="ctr"/>
            <a:endParaRPr lang="fr-FR"/>
          </a:p>
        </p:txBody>
      </p:sp>
      <p:sp>
        <p:nvSpPr>
          <p:cNvPr id="11" name="Titre 11">
            <a:extLst>
              <a:ext uri="{FF2B5EF4-FFF2-40B4-BE49-F238E27FC236}">
                <a16:creationId xmlns:a16="http://schemas.microsoft.com/office/drawing/2014/main" id="{0109FB65-4748-42C3-81C2-3DCCD5CF1D95}"/>
              </a:ext>
            </a:extLst>
          </p:cNvPr>
          <p:cNvSpPr txBox="1">
            <a:spLocks/>
          </p:cNvSpPr>
          <p:nvPr userDrawn="1"/>
        </p:nvSpPr>
        <p:spPr>
          <a:xfrm>
            <a:off x="8475355" y="5944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a:extLst>
              <a:ext uri="{FF2B5EF4-FFF2-40B4-BE49-F238E27FC236}">
                <a16:creationId xmlns:a16="http://schemas.microsoft.com/office/drawing/2014/main" id="{568B3845-A395-4303-8F17-F5965DA79D7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508500" cy="6880962"/>
          </a:xfrm>
          <a:prstGeom prst="rect">
            <a:avLst/>
          </a:prstGeom>
        </p:spPr>
      </p:pic>
      <p:sp>
        <p:nvSpPr>
          <p:cNvPr id="13" name="矩形 12">
            <a:extLst>
              <a:ext uri="{FF2B5EF4-FFF2-40B4-BE49-F238E27FC236}">
                <a16:creationId xmlns:a16="http://schemas.microsoft.com/office/drawing/2014/main" id="{0EDDCEAA-5CD0-4E6D-A08B-776A8D8E48EA}"/>
              </a:ext>
            </a:extLst>
          </p:cNvPr>
          <p:cNvSpPr/>
          <p:nvPr userDrawn="1"/>
        </p:nvSpPr>
        <p:spPr>
          <a:xfrm>
            <a:off x="1814" y="0"/>
            <a:ext cx="4506686" cy="6858000"/>
          </a:xfrm>
          <a:prstGeom prst="rect">
            <a:avLst/>
          </a:prstGeom>
          <a:solidFill>
            <a:srgbClr val="063A6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2C48C30C-1CF0-4D8A-9E72-2F8BEFAEE5E8}"/>
              </a:ext>
            </a:extLst>
          </p:cNvPr>
          <p:cNvCxnSpPr/>
          <p:nvPr userDrawn="1"/>
        </p:nvCxnSpPr>
        <p:spPr>
          <a:xfrm>
            <a:off x="4629861" y="0"/>
            <a:ext cx="0" cy="685800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E5A64937-D235-44D4-A604-510822E0CB12}"/>
              </a:ext>
            </a:extLst>
          </p:cNvPr>
          <p:cNvGrpSpPr/>
          <p:nvPr userDrawn="1"/>
        </p:nvGrpSpPr>
        <p:grpSpPr>
          <a:xfrm rot="10800000">
            <a:off x="3502343" y="3711471"/>
            <a:ext cx="2133676" cy="1949776"/>
            <a:chOff x="1003727" y="3047028"/>
            <a:chExt cx="2907340" cy="2894544"/>
          </a:xfrm>
        </p:grpSpPr>
        <p:sp>
          <p:nvSpPr>
            <p:cNvPr id="14" name="矩形 13">
              <a:extLst>
                <a:ext uri="{FF2B5EF4-FFF2-40B4-BE49-F238E27FC236}">
                  <a16:creationId xmlns:a16="http://schemas.microsoft.com/office/drawing/2014/main" id="{B1F956B8-5B8F-47D2-9C34-B2C7C95C4FA3}"/>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03B5722D-E44D-4597-A3BE-88CEF0B1424A}"/>
                </a:ext>
              </a:extLst>
            </p:cNvPr>
            <p:cNvSpPr/>
            <p:nvPr/>
          </p:nvSpPr>
          <p:spPr>
            <a:xfrm>
              <a:off x="1003727" y="3047028"/>
              <a:ext cx="88997" cy="2894544"/>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Tree>
    <p:extLst>
      <p:ext uri="{BB962C8B-B14F-4D97-AF65-F5344CB8AC3E}">
        <p14:creationId xmlns:p14="http://schemas.microsoft.com/office/powerpoint/2010/main" val="2241800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3">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a:extLst>
              <a:ext uri="{FF2B5EF4-FFF2-40B4-BE49-F238E27FC236}">
                <a16:creationId xmlns:a16="http://schemas.microsoft.com/office/drawing/2014/main" id="{8A9C3B71-9291-4CA6-8BBA-537E35FB15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7" name="矩形 6">
            <a:extLst>
              <a:ext uri="{FF2B5EF4-FFF2-40B4-BE49-F238E27FC236}">
                <a16:creationId xmlns:a16="http://schemas.microsoft.com/office/drawing/2014/main" id="{51A0F34A-0485-478C-A039-4DBE189652FC}"/>
              </a:ext>
            </a:extLst>
          </p:cNvPr>
          <p:cNvSpPr/>
          <p:nvPr userDrawn="1"/>
        </p:nvSpPr>
        <p:spPr>
          <a:xfrm>
            <a:off x="0" y="-18082"/>
            <a:ext cx="12192000" cy="3778644"/>
          </a:xfrm>
          <a:prstGeom prst="rect">
            <a:avLst/>
          </a:prstGeom>
          <a:solidFill>
            <a:srgbClr val="BD9F6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a:extLst>
              <a:ext uri="{FF2B5EF4-FFF2-40B4-BE49-F238E27FC236}">
                <a16:creationId xmlns:a16="http://schemas.microsoft.com/office/drawing/2014/main" id="{19FA384F-77B5-4C60-9C52-91D830340C0E}"/>
              </a:ext>
            </a:extLst>
          </p:cNvPr>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sp>
        <p:nvSpPr>
          <p:cNvPr id="9" name="Titre 11">
            <a:extLst>
              <a:ext uri="{FF2B5EF4-FFF2-40B4-BE49-F238E27FC236}">
                <a16:creationId xmlns:a16="http://schemas.microsoft.com/office/drawing/2014/main" id="{A3FC81E1-8140-4AC5-9CD4-48F2DF214950}"/>
              </a:ext>
            </a:extLst>
          </p:cNvPr>
          <p:cNvSpPr txBox="1">
            <a:spLocks/>
          </p:cNvSpPr>
          <p:nvPr userDrawn="1"/>
        </p:nvSpPr>
        <p:spPr>
          <a:xfrm>
            <a:off x="5727815" y="479020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0" name="图形 9">
            <a:extLst>
              <a:ext uri="{FF2B5EF4-FFF2-40B4-BE49-F238E27FC236}">
                <a16:creationId xmlns:a16="http://schemas.microsoft.com/office/drawing/2014/main" id="{11A575DC-9B10-4BD6-AB12-4E22B1A29E1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extLst>
      <p:ext uri="{BB962C8B-B14F-4D97-AF65-F5344CB8AC3E}">
        <p14:creationId xmlns:p14="http://schemas.microsoft.com/office/powerpoint/2010/main" val="880857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目录2">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0628F1-A580-4244-90B3-C92F6ECE70D1}"/>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3" name="页脚占位符 2">
            <a:extLst>
              <a:ext uri="{FF2B5EF4-FFF2-40B4-BE49-F238E27FC236}">
                <a16:creationId xmlns:a16="http://schemas.microsoft.com/office/drawing/2014/main" id="{AAAEEF43-CB3C-4C9D-BC4A-8D42BEF996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14BFDBC-0607-4AFA-AA79-6316007D3DBF}"/>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5" name="图片 4">
            <a:extLst>
              <a:ext uri="{FF2B5EF4-FFF2-40B4-BE49-F238E27FC236}">
                <a16:creationId xmlns:a16="http://schemas.microsoft.com/office/drawing/2014/main" id="{0777733B-BF14-4266-89E8-8287AD116E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409" b="38568"/>
          <a:stretch/>
        </p:blipFill>
        <p:spPr>
          <a:xfrm>
            <a:off x="0" y="12700"/>
            <a:ext cx="12192000" cy="4318000"/>
          </a:xfrm>
          <a:prstGeom prst="rect">
            <a:avLst/>
          </a:prstGeom>
        </p:spPr>
      </p:pic>
      <p:pic>
        <p:nvPicPr>
          <p:cNvPr id="6" name="图片 5">
            <a:extLst>
              <a:ext uri="{FF2B5EF4-FFF2-40B4-BE49-F238E27FC236}">
                <a16:creationId xmlns:a16="http://schemas.microsoft.com/office/drawing/2014/main" id="{52F76BE5-8AFE-42A5-9D03-B467202448D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38" r="60362" b="21026"/>
          <a:stretch/>
        </p:blipFill>
        <p:spPr>
          <a:xfrm>
            <a:off x="0" y="0"/>
            <a:ext cx="12192000" cy="4324182"/>
          </a:xfrm>
          <a:prstGeom prst="rect">
            <a:avLst/>
          </a:prstGeom>
        </p:spPr>
      </p:pic>
      <p:sp>
        <p:nvSpPr>
          <p:cNvPr id="7" name="Titre 11">
            <a:extLst>
              <a:ext uri="{FF2B5EF4-FFF2-40B4-BE49-F238E27FC236}">
                <a16:creationId xmlns:a16="http://schemas.microsoft.com/office/drawing/2014/main" id="{775EA0A4-24A9-4366-A4A9-6B800D7E69A0}"/>
              </a:ext>
            </a:extLst>
          </p:cNvPr>
          <p:cNvSpPr txBox="1">
            <a:spLocks/>
          </p:cNvSpPr>
          <p:nvPr userDrawn="1"/>
        </p:nvSpPr>
        <p:spPr>
          <a:xfrm>
            <a:off x="1699409" y="2582043"/>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8" name="Titre 11">
            <a:extLst>
              <a:ext uri="{FF2B5EF4-FFF2-40B4-BE49-F238E27FC236}">
                <a16:creationId xmlns:a16="http://schemas.microsoft.com/office/drawing/2014/main" id="{5E26E1D7-1B3B-4895-BF47-7968035521C2}"/>
              </a:ext>
            </a:extLst>
          </p:cNvPr>
          <p:cNvSpPr txBox="1">
            <a:spLocks/>
          </p:cNvSpPr>
          <p:nvPr userDrawn="1"/>
        </p:nvSpPr>
        <p:spPr>
          <a:xfrm>
            <a:off x="1699409" y="3598809"/>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4">
            <a:extLst>
              <a:ext uri="{FF2B5EF4-FFF2-40B4-BE49-F238E27FC236}">
                <a16:creationId xmlns:a16="http://schemas.microsoft.com/office/drawing/2014/main" id="{5722EF09-0B44-48FE-A2C5-A020F722BDDB}"/>
              </a:ext>
            </a:extLst>
          </p:cNvPr>
          <p:cNvSpPr/>
          <p:nvPr userDrawn="1"/>
        </p:nvSpPr>
        <p:spPr>
          <a:xfrm rot="5400000">
            <a:off x="1523037" y="971215"/>
            <a:ext cx="2437257" cy="522514"/>
          </a:xfrm>
          <a:prstGeom prst="rect">
            <a:avLst/>
          </a:prstGeom>
          <a:solidFill>
            <a:srgbClr val="BD9F68"/>
          </a:solidFill>
          <a:ln>
            <a:noFill/>
          </a:ln>
          <a:effectLst/>
        </p:spPr>
        <p:txBody>
          <a:bodyPr rtlCol="0" anchor="ctr"/>
          <a:lstStyle/>
          <a:p>
            <a:pPr algn="ctr"/>
            <a:endParaRPr lang="fr-FR"/>
          </a:p>
        </p:txBody>
      </p:sp>
      <p:sp>
        <p:nvSpPr>
          <p:cNvPr id="10" name="Titre 11">
            <a:extLst>
              <a:ext uri="{FF2B5EF4-FFF2-40B4-BE49-F238E27FC236}">
                <a16:creationId xmlns:a16="http://schemas.microsoft.com/office/drawing/2014/main" id="{F1EE6899-AEFD-4A54-9527-392E7518DC9A}"/>
              </a:ext>
            </a:extLst>
          </p:cNvPr>
          <p:cNvSpPr txBox="1">
            <a:spLocks/>
          </p:cNvSpPr>
          <p:nvPr userDrawn="1"/>
        </p:nvSpPr>
        <p:spPr>
          <a:xfrm>
            <a:off x="2352870" y="44770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extLst>
      <p:ext uri="{BB962C8B-B14F-4D97-AF65-F5344CB8AC3E}">
        <p14:creationId xmlns:p14="http://schemas.microsoft.com/office/powerpoint/2010/main" val="311432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5">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ED91278E-C6D7-410F-87A0-63C1FB72BA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2023/5/29</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0" name="矩形 9">
            <a:extLst>
              <a:ext uri="{FF2B5EF4-FFF2-40B4-BE49-F238E27FC236}">
                <a16:creationId xmlns:a16="http://schemas.microsoft.com/office/drawing/2014/main" id="{82AE5BBE-07F8-487C-9ADF-A1B6AB17EA7A}"/>
              </a:ext>
            </a:extLst>
          </p:cNvPr>
          <p:cNvSpPr/>
          <p:nvPr userDrawn="1"/>
        </p:nvSpPr>
        <p:spPr>
          <a:xfrm>
            <a:off x="0" y="0"/>
            <a:ext cx="12192000" cy="3760563"/>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a:extLst>
              <a:ext uri="{FF2B5EF4-FFF2-40B4-BE49-F238E27FC236}">
                <a16:creationId xmlns:a16="http://schemas.microsoft.com/office/drawing/2014/main" id="{00FDB4BC-BD5F-4548-A77E-57DAA4074E7A}"/>
              </a:ext>
            </a:extLst>
          </p:cNvPr>
          <p:cNvSpPr/>
          <p:nvPr userDrawn="1"/>
        </p:nvSpPr>
        <p:spPr>
          <a:xfrm rot="5400000">
            <a:off x="627116" y="1053193"/>
            <a:ext cx="2628900" cy="522514"/>
          </a:xfrm>
          <a:prstGeom prst="rect">
            <a:avLst/>
          </a:prstGeom>
          <a:solidFill>
            <a:srgbClr val="BD9F68"/>
          </a:solidFill>
          <a:ln>
            <a:noFill/>
          </a:ln>
          <a:effectLst/>
        </p:spPr>
        <p:txBody>
          <a:bodyPr rtlCol="0" anchor="ctr"/>
          <a:lstStyle/>
          <a:p>
            <a:pPr algn="ctr"/>
            <a:endParaRPr lang="fr-FR"/>
          </a:p>
        </p:txBody>
      </p:sp>
      <p:sp>
        <p:nvSpPr>
          <p:cNvPr id="17" name="Titre 11">
            <a:extLst>
              <a:ext uri="{FF2B5EF4-FFF2-40B4-BE49-F238E27FC236}">
                <a16:creationId xmlns:a16="http://schemas.microsoft.com/office/drawing/2014/main" id="{D39070D7-E20E-45E2-82B4-C33FA2D7B434}"/>
              </a:ext>
            </a:extLst>
          </p:cNvPr>
          <p:cNvSpPr txBox="1">
            <a:spLocks/>
          </p:cNvSpPr>
          <p:nvPr userDrawn="1"/>
        </p:nvSpPr>
        <p:spPr>
          <a:xfrm>
            <a:off x="1552770" y="40154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8" name="直接连接符 17">
            <a:extLst>
              <a:ext uri="{FF2B5EF4-FFF2-40B4-BE49-F238E27FC236}">
                <a16:creationId xmlns:a16="http://schemas.microsoft.com/office/drawing/2014/main" id="{A5708F87-7DFF-4863-AA1D-F366A5B04948}"/>
              </a:ext>
            </a:extLst>
          </p:cNvPr>
          <p:cNvCxnSpPr>
            <a:cxnSpLocks/>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1EF2837D-4F95-40E2-9466-69F57CC7F261}"/>
              </a:ext>
            </a:extLst>
          </p:cNvPr>
          <p:cNvGrpSpPr/>
          <p:nvPr userDrawn="1"/>
        </p:nvGrpSpPr>
        <p:grpSpPr>
          <a:xfrm>
            <a:off x="9057832" y="3429000"/>
            <a:ext cx="2101020" cy="2015089"/>
            <a:chOff x="1048224" y="3047028"/>
            <a:chExt cx="2862843" cy="2991505"/>
          </a:xfrm>
        </p:grpSpPr>
        <p:sp>
          <p:nvSpPr>
            <p:cNvPr id="20" name="矩形 19">
              <a:extLst>
                <a:ext uri="{FF2B5EF4-FFF2-40B4-BE49-F238E27FC236}">
                  <a16:creationId xmlns:a16="http://schemas.microsoft.com/office/drawing/2014/main" id="{E2E5E18B-B17B-4CF0-91C1-2F337223C159}"/>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5CED13C6-AA85-49A9-A1D7-7CA45A4CBC23}"/>
                </a:ext>
              </a:extLst>
            </p:cNvPr>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2" name="图形 21">
            <a:extLst>
              <a:ext uri="{FF2B5EF4-FFF2-40B4-BE49-F238E27FC236}">
                <a16:creationId xmlns:a16="http://schemas.microsoft.com/office/drawing/2014/main" id="{F974BA68-7FCA-4F90-8266-0C1ECA3CE49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extLst>
      <p:ext uri="{BB962C8B-B14F-4D97-AF65-F5344CB8AC3E}">
        <p14:creationId xmlns:p14="http://schemas.microsoft.com/office/powerpoint/2010/main" val="390728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25E381-EA58-4975-B238-8FA632044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670187C-8796-4249-990A-FB68432498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D91CDE-F2A0-41DA-93EC-138E088FE5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40B-E238-4CDB-B950-9FF881645F21}" type="datetimeFigureOut">
              <a:rPr lang="zh-CN" altLang="en-US" smtClean="0"/>
              <a:t>2023/5/29</a:t>
            </a:fld>
            <a:endParaRPr lang="zh-CN" altLang="en-US"/>
          </a:p>
        </p:txBody>
      </p:sp>
      <p:sp>
        <p:nvSpPr>
          <p:cNvPr id="5" name="页脚占位符 4">
            <a:extLst>
              <a:ext uri="{FF2B5EF4-FFF2-40B4-BE49-F238E27FC236}">
                <a16:creationId xmlns:a16="http://schemas.microsoft.com/office/drawing/2014/main" id="{A660DED4-4CAB-4916-A78A-CF3FC216E0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43020A-9CA1-4F86-9A1D-27F86A468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55020842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51" r:id="rId5"/>
    <p:sldLayoutId id="2147483661" r:id="rId6"/>
    <p:sldLayoutId id="2147483654" r:id="rId7"/>
    <p:sldLayoutId id="2147483655" r:id="rId8"/>
    <p:sldLayoutId id="2147483663" r:id="rId9"/>
    <p:sldLayoutId id="2147483664" r:id="rId10"/>
    <p:sldLayoutId id="2147483665" r:id="rId11"/>
    <p:sldLayoutId id="2147483671" r:id="rId12"/>
    <p:sldLayoutId id="2147483670" r:id="rId13"/>
    <p:sldLayoutId id="2147483669" r:id="rId14"/>
    <p:sldLayoutId id="2147483668" r:id="rId15"/>
    <p:sldLayoutId id="2147483667" r:id="rId16"/>
    <p:sldLayoutId id="2147483672" r:id="rId17"/>
    <p:sldLayoutId id="2147483673" r:id="rId18"/>
    <p:sldLayoutId id="2147483652" r:id="rId19"/>
    <p:sldLayoutId id="2147483653" r:id="rId20"/>
    <p:sldLayoutId id="2147483656" r:id="rId21"/>
    <p:sldLayoutId id="2147483657" r:id="rId22"/>
    <p:sldLayoutId id="2147483658" r:id="rId23"/>
    <p:sldLayoutId id="2147483659"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4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26.xml"/><Relationship Id="rId5" Type="http://schemas.openxmlformats.org/officeDocument/2006/relationships/slideLayout" Target="../slideLayouts/slideLayout12.xml"/><Relationship Id="rId4" Type="http://schemas.openxmlformats.org/officeDocument/2006/relationships/tags" Target="../tags/tag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1.png"/><Relationship Id="rId4"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A1081B91-11C6-4054-AA39-C7834EA22D5D}"/>
              </a:ext>
            </a:extLst>
          </p:cNvPr>
          <p:cNvSpPr txBox="1"/>
          <p:nvPr/>
        </p:nvSpPr>
        <p:spPr>
          <a:xfrm>
            <a:off x="700652" y="4067524"/>
            <a:ext cx="6097604" cy="400110"/>
          </a:xfrm>
          <a:prstGeom prst="rect">
            <a:avLst/>
          </a:prstGeom>
          <a:noFill/>
        </p:spPr>
        <p:txBody>
          <a:bodyPr wrap="square">
            <a:spAutoFit/>
          </a:bodyPr>
          <a:lstStyle/>
          <a:p>
            <a:r>
              <a:rPr lang="zh-CN" altLang="en-US" sz="2000" dirty="0">
                <a:solidFill>
                  <a:schemeClr val="bg1">
                    <a:lumMod val="85000"/>
                  </a:schemeClr>
                </a:solidFill>
                <a:latin typeface="微软雅黑" panose="020B0503020204020204" pitchFamily="34" charset="-122"/>
                <a:ea typeface="微软雅黑" panose="020B0503020204020204" pitchFamily="34" charset="-122"/>
              </a:rPr>
              <a:t>汇报人：</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24</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组成员 林鼎</a:t>
            </a:r>
          </a:p>
        </p:txBody>
      </p:sp>
      <p:sp>
        <p:nvSpPr>
          <p:cNvPr id="21" name="文本框 20">
            <a:extLst>
              <a:ext uri="{FF2B5EF4-FFF2-40B4-BE49-F238E27FC236}">
                <a16:creationId xmlns:a16="http://schemas.microsoft.com/office/drawing/2014/main" id="{18EB74C2-1194-4DBC-B90D-2841383C05A3}"/>
              </a:ext>
            </a:extLst>
          </p:cNvPr>
          <p:cNvSpPr txBox="1"/>
          <p:nvPr/>
        </p:nvSpPr>
        <p:spPr>
          <a:xfrm>
            <a:off x="700652" y="4754197"/>
            <a:ext cx="6097604" cy="400110"/>
          </a:xfrm>
          <a:prstGeom prst="rect">
            <a:avLst/>
          </a:prstGeom>
          <a:noFill/>
        </p:spPr>
        <p:txBody>
          <a:bodyPr wrap="square">
            <a:spAutoFit/>
          </a:bodyPr>
          <a:lstStyle/>
          <a:p>
            <a:r>
              <a:rPr lang="en-US" altLang="zh-CN" sz="2000" dirty="0">
                <a:solidFill>
                  <a:schemeClr val="bg1">
                    <a:lumMod val="85000"/>
                  </a:schemeClr>
                </a:solidFill>
                <a:latin typeface="微软雅黑" panose="020B0503020204020204" pitchFamily="34" charset="-122"/>
                <a:ea typeface="微软雅黑" panose="020B0503020204020204" pitchFamily="34" charset="-122"/>
              </a:rPr>
              <a:t>2023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年 </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5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月 </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29 </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日</a:t>
            </a:r>
          </a:p>
        </p:txBody>
      </p:sp>
      <p:sp>
        <p:nvSpPr>
          <p:cNvPr id="23" name="Titre 11">
            <a:extLst>
              <a:ext uri="{FF2B5EF4-FFF2-40B4-BE49-F238E27FC236}">
                <a16:creationId xmlns:a16="http://schemas.microsoft.com/office/drawing/2014/main" id="{3D7BC4E3-CADE-4B77-984A-FF6A824F5E2B}"/>
              </a:ext>
            </a:extLst>
          </p:cNvPr>
          <p:cNvSpPr txBox="1">
            <a:spLocks/>
          </p:cNvSpPr>
          <p:nvPr/>
        </p:nvSpPr>
        <p:spPr>
          <a:xfrm>
            <a:off x="604520" y="2212466"/>
            <a:ext cx="10996241"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5400" dirty="0">
                <a:solidFill>
                  <a:schemeClr val="bg1"/>
                </a:solidFill>
                <a:latin typeface="微软雅黑" panose="020B0503020204020204" pitchFamily="34" charset="-122"/>
                <a:ea typeface="微软雅黑" panose="020B0503020204020204" pitchFamily="34" charset="-122"/>
              </a:rPr>
              <a:t>工程实践与科技创新</a:t>
            </a:r>
            <a:r>
              <a:rPr lang="en-US" altLang="zh-CN" sz="5400" dirty="0">
                <a:solidFill>
                  <a:schemeClr val="bg1"/>
                </a:solidFill>
                <a:latin typeface="微软雅黑" panose="020B0503020204020204" pitchFamily="34" charset="-122"/>
                <a:ea typeface="微软雅黑" panose="020B0503020204020204" pitchFamily="34" charset="-122"/>
              </a:rPr>
              <a:t>Ⅲ-F</a:t>
            </a:r>
            <a:r>
              <a:rPr lang="zh-CN" altLang="en-US" sz="5400" dirty="0">
                <a:solidFill>
                  <a:schemeClr val="bg1"/>
                </a:solidFill>
                <a:latin typeface="微软雅黑" panose="020B0503020204020204" pitchFamily="34" charset="-122"/>
                <a:ea typeface="微软雅黑" panose="020B0503020204020204" pitchFamily="34" charset="-122"/>
              </a:rPr>
              <a:t>答辩</a:t>
            </a:r>
            <a:endParaRPr lang="fr-FR" sz="5400" dirty="0">
              <a:solidFill>
                <a:schemeClr val="bg1"/>
              </a:solidFill>
              <a:latin typeface="微软雅黑" panose="020B0503020204020204" pitchFamily="34" charset="-122"/>
              <a:ea typeface="微软雅黑" panose="020B0503020204020204" pitchFamily="34" charset="-122"/>
            </a:endParaRPr>
          </a:p>
        </p:txBody>
      </p:sp>
      <p:sp>
        <p:nvSpPr>
          <p:cNvPr id="24" name="Espace réservé du texte 12">
            <a:extLst>
              <a:ext uri="{FF2B5EF4-FFF2-40B4-BE49-F238E27FC236}">
                <a16:creationId xmlns:a16="http://schemas.microsoft.com/office/drawing/2014/main" id="{34ABC0C7-BC7A-4593-B6CE-ACAA0BE17AD7}"/>
              </a:ext>
            </a:extLst>
          </p:cNvPr>
          <p:cNvSpPr txBox="1">
            <a:spLocks/>
          </p:cNvSpPr>
          <p:nvPr/>
        </p:nvSpPr>
        <p:spPr>
          <a:xfrm>
            <a:off x="604520" y="3193108"/>
            <a:ext cx="9338009" cy="38779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dirty="0">
                <a:solidFill>
                  <a:schemeClr val="bg1">
                    <a:lumMod val="95000"/>
                  </a:schemeClr>
                </a:solidFill>
                <a:latin typeface="微软雅黑" panose="020B0503020204020204" pitchFamily="34" charset="-122"/>
                <a:ea typeface="微软雅黑" panose="020B0503020204020204" pitchFamily="34" charset="-122"/>
              </a:rPr>
              <a:t>差速车验收汇报</a:t>
            </a:r>
            <a:endParaRPr lang="fr-FR" sz="28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9363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4AE4B97-0A32-6033-00E2-BDB9850321DD}"/>
              </a:ext>
            </a:extLst>
          </p:cNvPr>
          <p:cNvSpPr>
            <a:spLocks noGrp="1"/>
          </p:cNvSpPr>
          <p:nvPr>
            <p:ph type="title"/>
          </p:nvPr>
        </p:nvSpPr>
        <p:spPr>
          <a:xfrm>
            <a:off x="606972" y="320599"/>
            <a:ext cx="10515600" cy="630193"/>
          </a:xfrm>
        </p:spPr>
        <p:txBody>
          <a:bodyPr/>
          <a:lstStyle/>
          <a:p>
            <a:r>
              <a:rPr lang="zh-CN" altLang="en-US" dirty="0"/>
              <a:t>控制实现</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CB25B35-E365-EDE6-1A98-DAB6821296A4}"/>
                  </a:ext>
                </a:extLst>
              </p:cNvPr>
              <p:cNvSpPr txBox="1"/>
              <p:nvPr/>
            </p:nvSpPr>
            <p:spPr>
              <a:xfrm>
                <a:off x="1601711" y="1378026"/>
                <a:ext cx="5442027" cy="3526863"/>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en-US" altLang="zh-CN" sz="2400" b="1" dirty="0">
                    <a:solidFill>
                      <a:srgbClr val="000000">
                        <a:lumMod val="75000"/>
                        <a:lumOff val="25000"/>
                      </a:srgbClr>
                    </a:solidFill>
                    <a:latin typeface="Arial"/>
                    <a:ea typeface="微软雅黑"/>
                  </a:rPr>
                  <a:t>PID</a:t>
                </a:r>
                <a:r>
                  <a:rPr lang="zh-CN" altLang="en-US" sz="2400" b="1" dirty="0">
                    <a:solidFill>
                      <a:srgbClr val="000000">
                        <a:lumMod val="75000"/>
                        <a:lumOff val="25000"/>
                      </a:srgbClr>
                    </a:solidFill>
                    <a:latin typeface="Arial"/>
                    <a:ea typeface="微软雅黑"/>
                  </a:rPr>
                  <a:t>控制器</a:t>
                </a:r>
                <a:r>
                  <a:rPr lang="zh-CN" altLang="en-US" sz="2400" dirty="0">
                    <a:solidFill>
                      <a:srgbClr val="000000">
                        <a:lumMod val="75000"/>
                        <a:lumOff val="25000"/>
                      </a:srgbClr>
                    </a:solidFill>
                    <a:latin typeface="Arial"/>
                    <a:ea typeface="微软雅黑"/>
                  </a:rPr>
                  <a:t>：</a:t>
                </a:r>
              </a:p>
              <a:p>
                <a:pPr>
                  <a:lnSpc>
                    <a:spcPct val="130000"/>
                  </a:lnSpc>
                  <a:spcBef>
                    <a:spcPts val="600"/>
                  </a:spcBef>
                </a:pPr>
                <a:r>
                  <a:rPr lang="zh-CN" altLang="en-US" sz="2400" dirty="0">
                    <a:solidFill>
                      <a:srgbClr val="000000">
                        <a:lumMod val="75000"/>
                        <a:lumOff val="25000"/>
                      </a:srgbClr>
                    </a:solidFill>
                    <a:latin typeface="Arial"/>
                    <a:ea typeface="微软雅黑"/>
                  </a:rPr>
                  <a:t>       将目标跟踪点与车辆航向间的夹角作为误差进行</a:t>
                </a:r>
                <a:r>
                  <a:rPr lang="en-US" altLang="zh-CN" sz="2400" dirty="0">
                    <a:solidFill>
                      <a:srgbClr val="000000">
                        <a:lumMod val="75000"/>
                        <a:lumOff val="25000"/>
                      </a:srgbClr>
                    </a:solidFill>
                    <a:latin typeface="Arial"/>
                    <a:ea typeface="微软雅黑"/>
                  </a:rPr>
                  <a:t>PID</a:t>
                </a:r>
                <a:r>
                  <a:rPr lang="zh-CN" altLang="en-US" sz="2400" dirty="0">
                    <a:solidFill>
                      <a:srgbClr val="000000">
                        <a:lumMod val="75000"/>
                        <a:lumOff val="25000"/>
                      </a:srgbClr>
                    </a:solidFill>
                    <a:latin typeface="Arial"/>
                    <a:ea typeface="微软雅黑"/>
                  </a:rPr>
                  <a:t>控制。</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zh-CN" altLang="en-US" sz="2400" dirty="0">
                    <a:solidFill>
                      <a:srgbClr val="000000">
                        <a:lumMod val="75000"/>
                        <a:lumOff val="25000"/>
                      </a:srgbClr>
                    </a:solidFill>
                    <a:latin typeface="Arial"/>
                    <a:ea typeface="微软雅黑"/>
                  </a:rPr>
                  <a:t>       左右轮差速：</a:t>
                </a:r>
                <a:endParaRPr lang="en-US" altLang="zh-CN" sz="2400" dirty="0">
                  <a:solidFill>
                    <a:srgbClr val="000000">
                      <a:lumMod val="75000"/>
                      <a:lumOff val="25000"/>
                    </a:srgbClr>
                  </a:solidFill>
                  <a:latin typeface="Arial"/>
                  <a:ea typeface="微软雅黑"/>
                </a:endParaRPr>
              </a:p>
              <a:p>
                <a:pPr>
                  <a:lnSpc>
                    <a:spcPct val="130000"/>
                  </a:lnSpc>
                  <a:spcBef>
                    <a:spcPts val="600"/>
                  </a:spcBef>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0000">
                              <a:lumMod val="75000"/>
                              <a:lumOff val="25000"/>
                            </a:srgbClr>
                          </a:solidFill>
                          <a:latin typeface="Cambria Math" panose="02040503050406030204" pitchFamily="18" charset="0"/>
                          <a:ea typeface="微软雅黑" panose="020B0503020204020204" pitchFamily="34" charset="-122"/>
                        </a:rPr>
                        <m:t>Δ</m:t>
                      </m:r>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𝑣</m:t>
                      </m:r>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m:t>
                      </m:r>
                      <m:sSub>
                        <m:sSubPr>
                          <m:ctrlP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ctrlPr>
                        </m:sSubPr>
                        <m:e>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𝐾</m:t>
                          </m:r>
                        </m:e>
                        <m:sub>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𝑝</m:t>
                          </m:r>
                        </m:sub>
                      </m:sSub>
                      <m:sSub>
                        <m:sSubPr>
                          <m:ctrlP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ctrlPr>
                        </m:sSubPr>
                        <m:e>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𝜂</m:t>
                          </m:r>
                        </m:e>
                        <m:sub>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𝑘</m:t>
                          </m:r>
                        </m:sub>
                      </m:sSub>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m:t>
                      </m:r>
                      <m:sSub>
                        <m:sSubPr>
                          <m:ctrlP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ctrlPr>
                        </m:sSubPr>
                        <m:e>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𝐾</m:t>
                          </m:r>
                        </m:e>
                        <m:sub>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𝑖</m:t>
                          </m:r>
                        </m:sub>
                      </m:sSub>
                      <m:nary>
                        <m:naryPr>
                          <m:chr m:val="∑"/>
                          <m:ctrlP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ctrlPr>
                        </m:naryPr>
                        <m:sub>
                          <m:r>
                            <m:rPr>
                              <m:brk m:alnAt="23"/>
                            </m:rP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𝑖</m:t>
                          </m:r>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=0</m:t>
                          </m:r>
                        </m:sub>
                        <m:sup>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𝑘</m:t>
                          </m:r>
                        </m:sup>
                        <m:e>
                          <m:sSub>
                            <m:sSubPr>
                              <m:ctrlP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ctrlPr>
                            </m:sSubPr>
                            <m:e>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𝜂</m:t>
                              </m:r>
                            </m:e>
                            <m:sub>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𝑖</m:t>
                              </m:r>
                            </m:sub>
                          </m:sSub>
                        </m:e>
                      </m:nary>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m:t>
                      </m:r>
                      <m:sSub>
                        <m:sSubPr>
                          <m:ctrlP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ctrlPr>
                        </m:sSubPr>
                        <m:e>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𝐾</m:t>
                          </m:r>
                        </m:e>
                        <m:sub>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𝑑</m:t>
                          </m:r>
                        </m:sub>
                      </m:sSub>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m:t>
                      </m:r>
                      <m:sSub>
                        <m:sSubPr>
                          <m:ctrlP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ctrlPr>
                        </m:sSubPr>
                        <m:e>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𝜂</m:t>
                          </m:r>
                        </m:e>
                        <m:sub>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𝑘</m:t>
                          </m:r>
                        </m:sub>
                      </m:sSub>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m:t>
                      </m:r>
                      <m:sSub>
                        <m:sSubPr>
                          <m:ctrlP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ctrlPr>
                        </m:sSubPr>
                        <m:e>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𝜂</m:t>
                          </m:r>
                        </m:e>
                        <m:sub>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𝑘</m:t>
                          </m:r>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−1</m:t>
                          </m:r>
                        </m:sub>
                      </m:sSub>
                      <m:r>
                        <a:rPr lang="en-US" altLang="zh-CN" sz="2400" b="0" i="1" smtClean="0">
                          <a:solidFill>
                            <a:srgbClr val="000000">
                              <a:lumMod val="75000"/>
                              <a:lumOff val="25000"/>
                            </a:srgbClr>
                          </a:solidFill>
                          <a:latin typeface="Cambria Math" panose="02040503050406030204" pitchFamily="18" charset="0"/>
                          <a:ea typeface="微软雅黑" panose="020B0503020204020204" pitchFamily="34" charset="-122"/>
                        </a:rPr>
                        <m:t>)</m:t>
                      </m:r>
                    </m:oMath>
                  </m:oMathPara>
                </a14:m>
                <a:endPar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ACB25B35-E365-EDE6-1A98-DAB6821296A4}"/>
                  </a:ext>
                </a:extLst>
              </p:cNvPr>
              <p:cNvSpPr txBox="1">
                <a:spLocks noRot="1" noChangeAspect="1" noMove="1" noResize="1" noEditPoints="1" noAdjustHandles="1" noChangeArrowheads="1" noChangeShapeType="1" noTextEdit="1"/>
              </p:cNvSpPr>
              <p:nvPr/>
            </p:nvSpPr>
            <p:spPr>
              <a:xfrm>
                <a:off x="1601711" y="1378026"/>
                <a:ext cx="5442027" cy="3526863"/>
              </a:xfrm>
              <a:prstGeom prst="rect">
                <a:avLst/>
              </a:prstGeom>
              <a:blipFill>
                <a:blip r:embed="rId2"/>
                <a:stretch>
                  <a:fillRect l="-179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08F7B2D-4105-CDE2-A799-FDF1EBADEBDC}"/>
              </a:ext>
            </a:extLst>
          </p:cNvPr>
          <p:cNvPicPr>
            <a:picLocks noChangeAspect="1"/>
          </p:cNvPicPr>
          <p:nvPr/>
        </p:nvPicPr>
        <p:blipFill rotWithShape="1">
          <a:blip r:embed="rId3">
            <a:extLst>
              <a:ext uri="{28A0092B-C50C-407E-A947-70E740481C1C}">
                <a14:useLocalDpi xmlns:a14="http://schemas.microsoft.com/office/drawing/2010/main" val="0"/>
              </a:ext>
            </a:extLst>
          </a:blip>
          <a:srcRect l="30858" r="12131"/>
          <a:stretch/>
        </p:blipFill>
        <p:spPr>
          <a:xfrm>
            <a:off x="7165182" y="1633938"/>
            <a:ext cx="3157537" cy="3590123"/>
          </a:xfrm>
          <a:prstGeom prst="rect">
            <a:avLst/>
          </a:prstGeom>
        </p:spPr>
      </p:pic>
    </p:spTree>
    <p:extLst>
      <p:ext uri="{BB962C8B-B14F-4D97-AF65-F5344CB8AC3E}">
        <p14:creationId xmlns:p14="http://schemas.microsoft.com/office/powerpoint/2010/main" val="3683636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ADD7E65-5A75-ED87-1E1A-A94E86A97AE7}"/>
              </a:ext>
            </a:extLst>
          </p:cNvPr>
          <p:cNvSpPr>
            <a:spLocks noGrp="1"/>
          </p:cNvSpPr>
          <p:nvPr>
            <p:ph type="title"/>
          </p:nvPr>
        </p:nvSpPr>
        <p:spPr>
          <a:xfrm>
            <a:off x="606972" y="320599"/>
            <a:ext cx="10515600" cy="630193"/>
          </a:xfrm>
        </p:spPr>
        <p:txBody>
          <a:bodyPr/>
          <a:lstStyle/>
          <a:p>
            <a:r>
              <a:rPr lang="zh-CN" altLang="en-US" dirty="0"/>
              <a:t>手势识别</a:t>
            </a:r>
          </a:p>
        </p:txBody>
      </p:sp>
      <p:sp>
        <p:nvSpPr>
          <p:cNvPr id="4" name="文本框 3">
            <a:extLst>
              <a:ext uri="{FF2B5EF4-FFF2-40B4-BE49-F238E27FC236}">
                <a16:creationId xmlns:a16="http://schemas.microsoft.com/office/drawing/2014/main" id="{3594F54C-75CC-789F-9A82-E11C93217CCA}"/>
              </a:ext>
            </a:extLst>
          </p:cNvPr>
          <p:cNvSpPr txBox="1"/>
          <p:nvPr/>
        </p:nvSpPr>
        <p:spPr>
          <a:xfrm>
            <a:off x="1601712" y="1378026"/>
            <a:ext cx="3279674" cy="5403274"/>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b="1" dirty="0">
                <a:solidFill>
                  <a:srgbClr val="000000">
                    <a:lumMod val="75000"/>
                    <a:lumOff val="25000"/>
                  </a:srgbClr>
                </a:solidFill>
                <a:latin typeface="Arial"/>
                <a:ea typeface="微软雅黑"/>
              </a:rPr>
              <a:t>肤色检测</a:t>
            </a:r>
            <a:endParaRPr lang="en-US" altLang="zh-CN" sz="2400" b="1" dirty="0">
              <a:solidFill>
                <a:srgbClr val="000000">
                  <a:lumMod val="75000"/>
                  <a:lumOff val="25000"/>
                </a:srgbClr>
              </a:solidFill>
              <a:latin typeface="Arial"/>
              <a:ea typeface="微软雅黑"/>
            </a:endParaRPr>
          </a:p>
          <a:p>
            <a:pPr>
              <a:lnSpc>
                <a:spcPct val="130000"/>
              </a:lnSpc>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       椭圆肤色检测模型</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400" b="1" dirty="0">
                <a:solidFill>
                  <a:srgbClr val="000000">
                    <a:lumMod val="75000"/>
                    <a:lumOff val="25000"/>
                  </a:srgbClr>
                </a:solidFill>
                <a:latin typeface="Arial"/>
                <a:ea typeface="微软雅黑"/>
              </a:rPr>
              <a:t>提取手图</a:t>
            </a:r>
            <a:endParaRPr lang="en-US" altLang="zh-CN" sz="2400" b="1" dirty="0">
              <a:solidFill>
                <a:srgbClr val="000000">
                  <a:lumMod val="75000"/>
                  <a:lumOff val="25000"/>
                </a:srgbClr>
              </a:solidFill>
              <a:latin typeface="Arial"/>
              <a:ea typeface="微软雅黑"/>
            </a:endParaRPr>
          </a:p>
          <a:p>
            <a:pPr marL="342900" indent="-342900">
              <a:lnSpc>
                <a:spcPct val="130000"/>
              </a:lnSpc>
              <a:buFont typeface="Arial" panose="020B0604020202020204" pitchFamily="34" charset="0"/>
              <a:buChar char="•"/>
            </a:pPr>
            <a:r>
              <a:rPr lang="zh-CN" altLang="en-US" sz="2400" b="1" dirty="0">
                <a:solidFill>
                  <a:srgbClr val="000000">
                    <a:lumMod val="75000"/>
                    <a:lumOff val="25000"/>
                  </a:srgbClr>
                </a:solidFill>
                <a:latin typeface="Arial"/>
                <a:ea typeface="微软雅黑"/>
              </a:rPr>
              <a:t>边缘轮廓检测</a:t>
            </a:r>
            <a:endParaRPr lang="en-US" altLang="zh-CN" sz="2400" b="1" dirty="0">
              <a:solidFill>
                <a:srgbClr val="000000">
                  <a:lumMod val="75000"/>
                  <a:lumOff val="25000"/>
                </a:srgbClr>
              </a:solidFill>
              <a:latin typeface="Arial"/>
              <a:ea typeface="微软雅黑"/>
            </a:endParaRPr>
          </a:p>
          <a:p>
            <a:pPr marL="342900" indent="-342900">
              <a:lnSpc>
                <a:spcPct val="130000"/>
              </a:lnSpc>
              <a:buFont typeface="Arial" panose="020B0604020202020204" pitchFamily="34" charset="0"/>
              <a:buChar char="•"/>
            </a:pPr>
            <a:r>
              <a:rPr lang="zh-CN" altLang="en-US" sz="2400" b="1" dirty="0">
                <a:solidFill>
                  <a:srgbClr val="000000">
                    <a:lumMod val="75000"/>
                    <a:lumOff val="25000"/>
                  </a:srgbClr>
                </a:solidFill>
                <a:latin typeface="Arial"/>
                <a:ea typeface="微软雅黑"/>
              </a:rPr>
              <a:t>判断凹点个数</a:t>
            </a:r>
            <a:endParaRPr lang="en-US" altLang="zh-CN" sz="2400" b="1" dirty="0">
              <a:solidFill>
                <a:srgbClr val="000000">
                  <a:lumMod val="75000"/>
                  <a:lumOff val="25000"/>
                </a:srgbClr>
              </a:solidFill>
              <a:latin typeface="Arial"/>
              <a:ea typeface="微软雅黑"/>
            </a:endParaRPr>
          </a:p>
          <a:p>
            <a:pPr>
              <a:lnSpc>
                <a:spcPct val="130000"/>
              </a:lnSpc>
            </a:pPr>
            <a:r>
              <a:rPr lang="zh-CN" altLang="en-US" sz="2400" dirty="0">
                <a:solidFill>
                  <a:srgbClr val="000000">
                    <a:lumMod val="75000"/>
                    <a:lumOff val="25000"/>
                  </a:srgbClr>
                </a:solidFill>
                <a:latin typeface="Arial"/>
                <a:ea typeface="微软雅黑"/>
              </a:rPr>
              <a:t>       利用余弦定理计算凹点夹角</a:t>
            </a:r>
            <a:r>
              <a:rPr lang="en-US" altLang="zh-CN" sz="2400" dirty="0">
                <a:solidFill>
                  <a:srgbClr val="000000">
                    <a:lumMod val="75000"/>
                    <a:lumOff val="25000"/>
                  </a:srgbClr>
                </a:solidFill>
                <a:latin typeface="Arial"/>
                <a:ea typeface="微软雅黑"/>
              </a:rPr>
              <a:t>, </a:t>
            </a:r>
            <a:r>
              <a:rPr lang="zh-CN" altLang="en-US" sz="2400" dirty="0">
                <a:solidFill>
                  <a:srgbClr val="000000">
                    <a:lumMod val="75000"/>
                    <a:lumOff val="25000"/>
                  </a:srgbClr>
                </a:solidFill>
                <a:latin typeface="Arial"/>
                <a:ea typeface="微软雅黑"/>
              </a:rPr>
              <a:t>根据锐角个数判别手势</a:t>
            </a:r>
            <a:endParaRPr lang="en-US" altLang="zh-CN" sz="2400" dirty="0">
              <a:solidFill>
                <a:srgbClr val="000000">
                  <a:lumMod val="75000"/>
                  <a:lumOff val="25000"/>
                </a:srgbClr>
              </a:solidFill>
              <a:latin typeface="Arial"/>
              <a:ea typeface="微软雅黑"/>
            </a:endParaRPr>
          </a:p>
          <a:p>
            <a:pPr marL="342900" indent="-342900">
              <a:lnSpc>
                <a:spcPct val="130000"/>
              </a:lnSpc>
              <a:buFont typeface="Arial" panose="020B0604020202020204" pitchFamily="34" charset="0"/>
              <a:buChar char="•"/>
            </a:pPr>
            <a:endParaRPr lang="en-US" altLang="zh-CN" sz="2400" b="1" dirty="0">
              <a:solidFill>
                <a:srgbClr val="000000">
                  <a:lumMod val="75000"/>
                  <a:lumOff val="25000"/>
                </a:srgbClr>
              </a:solidFill>
              <a:latin typeface="Arial"/>
              <a:ea typeface="微软雅黑"/>
            </a:endParaRPr>
          </a:p>
          <a:p>
            <a:pPr marL="342900" indent="-342900">
              <a:lnSpc>
                <a:spcPct val="130000"/>
              </a:lnSpc>
              <a:buFont typeface="Arial" panose="020B0604020202020204" pitchFamily="34" charset="0"/>
              <a:buChar char="•"/>
            </a:pPr>
            <a:endParaRPr lang="zh-CN" altLang="en-US" sz="2400" dirty="0">
              <a:solidFill>
                <a:srgbClr val="000000">
                  <a:lumMod val="75000"/>
                  <a:lumOff val="25000"/>
                </a:srgbClr>
              </a:solidFill>
              <a:latin typeface="Arial"/>
              <a:ea typeface="微软雅黑"/>
            </a:endParaRPr>
          </a:p>
          <a:p>
            <a:pPr>
              <a:lnSpc>
                <a:spcPct val="130000"/>
              </a:lnSpc>
              <a:spcBef>
                <a:spcPts val="600"/>
              </a:spcBef>
            </a:pPr>
            <a:r>
              <a:rPr lang="zh-CN" altLang="en-US" sz="2400" dirty="0">
                <a:solidFill>
                  <a:srgbClr val="000000">
                    <a:lumMod val="75000"/>
                    <a:lumOff val="25000"/>
                  </a:srgbClr>
                </a:solidFill>
                <a:latin typeface="Arial"/>
                <a:ea typeface="微软雅黑"/>
              </a:rPr>
              <a:t>       </a:t>
            </a:r>
            <a:endPar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endParaRPr>
          </a:p>
        </p:txBody>
      </p:sp>
      <p:pic>
        <p:nvPicPr>
          <p:cNvPr id="2" name="3fb332019f8f56c1b2c7acac2eca3ae9">
            <a:hlinkClick r:id="" action="ppaction://media"/>
            <a:extLst>
              <a:ext uri="{FF2B5EF4-FFF2-40B4-BE49-F238E27FC236}">
                <a16:creationId xmlns:a16="http://schemas.microsoft.com/office/drawing/2014/main" id="{EB0B45C5-A981-2BA4-401C-B7F563534C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81386" y="1609678"/>
            <a:ext cx="6060252" cy="3408892"/>
          </a:xfrm>
          <a:prstGeom prst="rect">
            <a:avLst/>
          </a:prstGeom>
        </p:spPr>
      </p:pic>
    </p:spTree>
    <p:extLst>
      <p:ext uri="{BB962C8B-B14F-4D97-AF65-F5344CB8AC3E}">
        <p14:creationId xmlns:p14="http://schemas.microsoft.com/office/powerpoint/2010/main" val="269827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a:extLst>
              <a:ext uri="{FF2B5EF4-FFF2-40B4-BE49-F238E27FC236}">
                <a16:creationId xmlns:a16="http://schemas.microsoft.com/office/drawing/2014/main" id="{97471B6A-89CA-4837-8A56-CD8BDA80B88C}"/>
              </a:ext>
            </a:extLst>
          </p:cNvPr>
          <p:cNvSpPr txBox="1">
            <a:spLocks/>
          </p:cNvSpPr>
          <p:nvPr/>
        </p:nvSpPr>
        <p:spPr>
          <a:xfrm>
            <a:off x="6096000" y="1874775"/>
            <a:ext cx="5411787" cy="609398"/>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400" b="1" dirty="0">
                <a:solidFill>
                  <a:srgbClr val="063A65"/>
                </a:solidFill>
              </a:rPr>
              <a:t>霍夫圆检测</a:t>
            </a:r>
            <a:endParaRPr lang="en-GB" sz="4400" b="1" dirty="0">
              <a:solidFill>
                <a:srgbClr val="063A65"/>
              </a:solidFill>
            </a:endParaRPr>
          </a:p>
        </p:txBody>
      </p:sp>
      <p:sp>
        <p:nvSpPr>
          <p:cNvPr id="11" name="Espace réservé du texte 14">
            <a:extLst>
              <a:ext uri="{FF2B5EF4-FFF2-40B4-BE49-F238E27FC236}">
                <a16:creationId xmlns:a16="http://schemas.microsoft.com/office/drawing/2014/main" id="{23A21195-FDBA-4BB8-99F8-036A66B58B8C}"/>
              </a:ext>
            </a:extLst>
          </p:cNvPr>
          <p:cNvSpPr txBox="1">
            <a:spLocks/>
          </p:cNvSpPr>
          <p:nvPr/>
        </p:nvSpPr>
        <p:spPr>
          <a:xfrm>
            <a:off x="6260309" y="4040479"/>
            <a:ext cx="5411781" cy="1042721"/>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2400" dirty="0">
                <a:solidFill>
                  <a:schemeClr val="tx1">
                    <a:lumMod val="65000"/>
                    <a:lumOff val="35000"/>
                  </a:schemeClr>
                </a:solidFill>
              </a:rPr>
              <a:t>简要：以霍夫圆作为目标完成图像识别任务</a:t>
            </a:r>
            <a:endParaRPr lang="en-US" altLang="zh-CN" sz="2400" dirty="0">
              <a:solidFill>
                <a:schemeClr val="tx1">
                  <a:lumMod val="65000"/>
                  <a:lumOff val="35000"/>
                </a:schemeClr>
              </a:solidFill>
            </a:endParaRPr>
          </a:p>
        </p:txBody>
      </p:sp>
      <p:sp>
        <p:nvSpPr>
          <p:cNvPr id="14" name="文本框 13">
            <a:extLst>
              <a:ext uri="{FF2B5EF4-FFF2-40B4-BE49-F238E27FC236}">
                <a16:creationId xmlns:a16="http://schemas.microsoft.com/office/drawing/2014/main" id="{D919BE81-0FFC-4B48-AB0E-E0FBF37BCA88}"/>
              </a:ext>
            </a:extLst>
          </p:cNvPr>
          <p:cNvSpPr txBox="1"/>
          <p:nvPr/>
        </p:nvSpPr>
        <p:spPr>
          <a:xfrm>
            <a:off x="3807995" y="3932858"/>
            <a:ext cx="1743242" cy="2123658"/>
          </a:xfrm>
          <a:prstGeom prst="rect">
            <a:avLst/>
          </a:prstGeom>
          <a:noFill/>
        </p:spPr>
        <p:txBody>
          <a:bodyPr wrap="square" rtlCol="0">
            <a:spAutoFit/>
          </a:bodyPr>
          <a:lstStyle/>
          <a:p>
            <a:r>
              <a:rPr lang="en-US" altLang="zh-CN" sz="9600" dirty="0">
                <a:solidFill>
                  <a:srgbClr val="BD9F68"/>
                </a:solidFill>
                <a:latin typeface="微软雅黑" panose="020B0503020204020204" pitchFamily="34" charset="-122"/>
                <a:ea typeface="微软雅黑" panose="020B0503020204020204" pitchFamily="34" charset="-122"/>
              </a:rPr>
              <a:t>02</a:t>
            </a:r>
          </a:p>
          <a:p>
            <a:endParaRPr lang="zh-CN" altLang="en-US" sz="3600" dirty="0"/>
          </a:p>
        </p:txBody>
      </p:sp>
      <p:sp>
        <p:nvSpPr>
          <p:cNvPr id="3" name="文本框 2">
            <a:extLst>
              <a:ext uri="{FF2B5EF4-FFF2-40B4-BE49-F238E27FC236}">
                <a16:creationId xmlns:a16="http://schemas.microsoft.com/office/drawing/2014/main" id="{F4E72A7E-CF7C-2A57-AB2D-A1BF05AA9C49}"/>
              </a:ext>
            </a:extLst>
          </p:cNvPr>
          <p:cNvSpPr txBox="1"/>
          <p:nvPr/>
        </p:nvSpPr>
        <p:spPr>
          <a:xfrm>
            <a:off x="5751511" y="2814633"/>
            <a:ext cx="6100762" cy="581057"/>
          </a:xfrm>
          <a:prstGeom prst="rect">
            <a:avLst/>
          </a:prstGeom>
          <a:noFill/>
        </p:spPr>
        <p:txBody>
          <a:bodyPr wrap="square">
            <a:spAutoFit/>
          </a:bodyPr>
          <a:lstStyle/>
          <a:p>
            <a:pPr algn="ctr">
              <a:lnSpc>
                <a:spcPct val="150000"/>
              </a:lnSpc>
            </a:pPr>
            <a:r>
              <a:rPr lang="zh-CN" altLang="en-US" sz="2400" cap="all" dirty="0">
                <a:solidFill>
                  <a:schemeClr val="tx1">
                    <a:lumMod val="65000"/>
                    <a:lumOff val="35000"/>
                  </a:schemeClr>
                </a:solidFill>
                <a:latin typeface="微软雅黑" panose="020B0503020204020204" pitchFamily="34" charset="-122"/>
                <a:ea typeface="微软雅黑" panose="020B0503020204020204" pitchFamily="34" charset="-122"/>
              </a:rPr>
              <a:t>负责人：郝科</a:t>
            </a:r>
            <a:endParaRPr lang="en-GB" altLang="zh-CN" sz="2400" cap="all"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565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霍夫圆检测</a:t>
            </a:r>
          </a:p>
        </p:txBody>
      </p:sp>
      <p:sp>
        <p:nvSpPr>
          <p:cNvPr id="23" name="文本框 22">
            <a:extLst>
              <a:ext uri="{FF2B5EF4-FFF2-40B4-BE49-F238E27FC236}">
                <a16:creationId xmlns:a16="http://schemas.microsoft.com/office/drawing/2014/main" id="{E1D43C4C-EEA7-48F7-B025-F634BBEE93D7}"/>
              </a:ext>
            </a:extLst>
          </p:cNvPr>
          <p:cNvSpPr txBox="1"/>
          <p:nvPr/>
        </p:nvSpPr>
        <p:spPr>
          <a:xfrm>
            <a:off x="441217" y="3315196"/>
            <a:ext cx="3525939" cy="452945"/>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检测圆范围内黄色像素点数量</a:t>
            </a:r>
          </a:p>
        </p:txBody>
      </p:sp>
      <p:graphicFrame>
        <p:nvGraphicFramePr>
          <p:cNvPr id="4" name="图示 3">
            <a:extLst>
              <a:ext uri="{FF2B5EF4-FFF2-40B4-BE49-F238E27FC236}">
                <a16:creationId xmlns:a16="http://schemas.microsoft.com/office/drawing/2014/main" id="{6EC0B478-DD7C-4108-9E57-3E8F798D8F07}"/>
              </a:ext>
            </a:extLst>
          </p:cNvPr>
          <p:cNvGraphicFramePr/>
          <p:nvPr/>
        </p:nvGraphicFramePr>
        <p:xfrm>
          <a:off x="1924040" y="1255143"/>
          <a:ext cx="6859580" cy="45730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21">
            <a:extLst>
              <a:ext uri="{FF2B5EF4-FFF2-40B4-BE49-F238E27FC236}">
                <a16:creationId xmlns:a16="http://schemas.microsoft.com/office/drawing/2014/main" id="{7063C1FF-464F-41BF-BF15-F23D4B6C883D}"/>
              </a:ext>
            </a:extLst>
          </p:cNvPr>
          <p:cNvSpPr txBox="1"/>
          <p:nvPr/>
        </p:nvSpPr>
        <p:spPr>
          <a:xfrm>
            <a:off x="6840959" y="2091530"/>
            <a:ext cx="3776734" cy="452945"/>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截取圆内的图像检测“左”“右”</a:t>
            </a:r>
          </a:p>
        </p:txBody>
      </p:sp>
      <p:sp>
        <p:nvSpPr>
          <p:cNvPr id="26" name="文本框 25">
            <a:extLst>
              <a:ext uri="{FF2B5EF4-FFF2-40B4-BE49-F238E27FC236}">
                <a16:creationId xmlns:a16="http://schemas.microsoft.com/office/drawing/2014/main" id="{0B496CC5-FEBB-4A54-A92F-7C7C90717DD3}"/>
              </a:ext>
            </a:extLst>
          </p:cNvPr>
          <p:cNvSpPr txBox="1"/>
          <p:nvPr/>
        </p:nvSpPr>
        <p:spPr>
          <a:xfrm>
            <a:off x="6840959" y="4463263"/>
            <a:ext cx="3260295" cy="850939"/>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霍夫圆截取用于训练网络、模板匹配</a:t>
            </a:r>
          </a:p>
        </p:txBody>
      </p:sp>
    </p:spTree>
    <p:extLst>
      <p:ext uri="{BB962C8B-B14F-4D97-AF65-F5344CB8AC3E}">
        <p14:creationId xmlns:p14="http://schemas.microsoft.com/office/powerpoint/2010/main" val="3972505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9F9FA88D-036C-2BDC-7216-7F93E2C731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5" r="-1"/>
          <a:stretch/>
        </p:blipFill>
        <p:spPr bwMode="auto">
          <a:xfrm>
            <a:off x="2096179" y="1502980"/>
            <a:ext cx="7217288" cy="233298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9C6848ED-6344-4930-842A-585E119C72A7}"/>
              </a:ext>
            </a:extLst>
          </p:cNvPr>
          <p:cNvSpPr txBox="1"/>
          <p:nvPr/>
        </p:nvSpPr>
        <p:spPr>
          <a:xfrm>
            <a:off x="2278856" y="3862752"/>
            <a:ext cx="7785205" cy="1492268"/>
          </a:xfrm>
          <a:prstGeom prst="rect">
            <a:avLst/>
          </a:prstGeom>
          <a:noFill/>
        </p:spPr>
        <p:txBody>
          <a:bodyPr wrap="square" rtlCol="0">
            <a:spAutoFit/>
          </a:bodyPr>
          <a:lstStyle/>
          <a:p>
            <a:pPr>
              <a:lnSpc>
                <a:spcPct val="130000"/>
              </a:lnSpc>
              <a:spcBef>
                <a:spcPts val="600"/>
              </a:spcBef>
            </a:pPr>
            <a:r>
              <a:rPr lang="zh-CN" altLang="en-US" sz="2400" b="0" i="0" dirty="0">
                <a:solidFill>
                  <a:srgbClr val="4D4D4D"/>
                </a:solidFill>
                <a:effectLst/>
                <a:latin typeface="微软雅黑" panose="020B0503020204020204" pitchFamily="34" charset="-122"/>
                <a:ea typeface="微软雅黑" panose="020B0503020204020204" pitchFamily="34" charset="-122"/>
              </a:rPr>
              <a:t>       过点</a:t>
            </a:r>
            <a:r>
              <a:rPr lang="en-US" altLang="zh-CN" sz="2400" b="0" i="0" dirty="0">
                <a:solidFill>
                  <a:srgbClr val="4D4D4D"/>
                </a:solidFill>
                <a:effectLst/>
                <a:latin typeface="微软雅黑" panose="020B0503020204020204" pitchFamily="34" charset="-122"/>
                <a:ea typeface="微软雅黑" panose="020B0503020204020204" pitchFamily="34" charset="-122"/>
              </a:rPr>
              <a:t>(x</a:t>
            </a:r>
            <a:r>
              <a:rPr lang="en-US" altLang="zh-CN" sz="2400" b="0" i="0" baseline="-25000" dirty="0">
                <a:solidFill>
                  <a:srgbClr val="4D4D4D"/>
                </a:solidFill>
                <a:effectLst/>
                <a:latin typeface="微软雅黑" panose="020B0503020204020204" pitchFamily="34" charset="-122"/>
                <a:ea typeface="微软雅黑" panose="020B0503020204020204" pitchFamily="34" charset="-122"/>
              </a:rPr>
              <a:t>1</a:t>
            </a:r>
            <a:r>
              <a:rPr lang="en-US" altLang="zh-CN" sz="2400" b="0" i="0" dirty="0">
                <a:solidFill>
                  <a:srgbClr val="4D4D4D"/>
                </a:solidFill>
                <a:effectLst/>
                <a:latin typeface="微软雅黑" panose="020B0503020204020204" pitchFamily="34" charset="-122"/>
                <a:ea typeface="微软雅黑" panose="020B0503020204020204" pitchFamily="34" charset="-122"/>
              </a:rPr>
              <a:t>,y</a:t>
            </a:r>
            <a:r>
              <a:rPr lang="en-US" altLang="zh-CN" sz="2400" b="0" i="0" baseline="-25000" dirty="0">
                <a:solidFill>
                  <a:srgbClr val="4D4D4D"/>
                </a:solidFill>
                <a:effectLst/>
                <a:latin typeface="微软雅黑" panose="020B0503020204020204" pitchFamily="34" charset="-122"/>
                <a:ea typeface="微软雅黑" panose="020B0503020204020204" pitchFamily="34" charset="-122"/>
              </a:rPr>
              <a:t>1</a:t>
            </a:r>
            <a:r>
              <a:rPr lang="en-US" altLang="zh-CN" sz="2400" b="0" i="0" dirty="0">
                <a:solidFill>
                  <a:srgbClr val="4D4D4D"/>
                </a:solidFill>
                <a:effectLst/>
                <a:latin typeface="微软雅黑" panose="020B0503020204020204" pitchFamily="34" charset="-122"/>
                <a:ea typeface="微软雅黑" panose="020B0503020204020204" pitchFamily="34" charset="-122"/>
              </a:rPr>
              <a:t>)</a:t>
            </a:r>
            <a:r>
              <a:rPr lang="zh-CN" altLang="en-US" sz="2400" b="0" i="0" dirty="0">
                <a:solidFill>
                  <a:srgbClr val="4D4D4D"/>
                </a:solidFill>
                <a:effectLst/>
                <a:latin typeface="微软雅黑" panose="020B0503020204020204" pitchFamily="34" charset="-122"/>
                <a:ea typeface="微软雅黑" panose="020B0503020204020204" pitchFamily="34" charset="-122"/>
              </a:rPr>
              <a:t>的所有圆可以表示为</a:t>
            </a:r>
            <a:r>
              <a:rPr lang="en-US" altLang="zh-CN" sz="2400" b="0" i="0" dirty="0">
                <a:solidFill>
                  <a:srgbClr val="4D4D4D"/>
                </a:solidFill>
                <a:effectLst/>
                <a:latin typeface="微软雅黑" panose="020B0503020204020204" pitchFamily="34" charset="-122"/>
                <a:ea typeface="微软雅黑" panose="020B0503020204020204" pitchFamily="34" charset="-122"/>
              </a:rPr>
              <a:t>(a</a:t>
            </a:r>
            <a:r>
              <a:rPr lang="en-US" altLang="zh-CN" sz="2400" b="0" i="0" baseline="-25000" dirty="0">
                <a:solidFill>
                  <a:srgbClr val="4D4D4D"/>
                </a:solidFill>
                <a:effectLst/>
                <a:latin typeface="微软雅黑" panose="020B0503020204020204" pitchFamily="34" charset="-122"/>
                <a:ea typeface="微软雅黑" panose="020B0503020204020204" pitchFamily="34" charset="-122"/>
              </a:rPr>
              <a:t>1</a:t>
            </a:r>
            <a:r>
              <a:rPr lang="en-US" altLang="zh-CN" sz="2400" b="0" i="0" dirty="0">
                <a:solidFill>
                  <a:srgbClr val="4D4D4D"/>
                </a:solidFill>
                <a:effectLst/>
                <a:latin typeface="微软雅黑" panose="020B0503020204020204" pitchFamily="34" charset="-122"/>
                <a:ea typeface="微软雅黑" panose="020B0503020204020204" pitchFamily="34" charset="-122"/>
              </a:rPr>
              <a:t>(</a:t>
            </a:r>
            <a:r>
              <a:rPr lang="en-US" altLang="zh-CN" sz="2400" b="0" i="0" dirty="0" err="1">
                <a:solidFill>
                  <a:srgbClr val="4D4D4D"/>
                </a:solidFill>
                <a:effectLst/>
                <a:latin typeface="微软雅黑" panose="020B0503020204020204" pitchFamily="34" charset="-122"/>
                <a:ea typeface="微软雅黑" panose="020B0503020204020204" pitchFamily="34" charset="-122"/>
              </a:rPr>
              <a:t>i</a:t>
            </a:r>
            <a:r>
              <a:rPr lang="en-US" altLang="zh-CN" sz="2400" b="0" i="0" dirty="0">
                <a:solidFill>
                  <a:srgbClr val="4D4D4D"/>
                </a:solidFill>
                <a:effectLst/>
                <a:latin typeface="微软雅黑" panose="020B0503020204020204" pitchFamily="34" charset="-122"/>
                <a:ea typeface="微软雅黑" panose="020B0503020204020204" pitchFamily="34" charset="-122"/>
              </a:rPr>
              <a:t>),b</a:t>
            </a:r>
            <a:r>
              <a:rPr lang="en-US" altLang="zh-CN" sz="2400" b="0" i="0" baseline="-25000" dirty="0">
                <a:solidFill>
                  <a:srgbClr val="4D4D4D"/>
                </a:solidFill>
                <a:effectLst/>
                <a:latin typeface="微软雅黑" panose="020B0503020204020204" pitchFamily="34" charset="-122"/>
                <a:ea typeface="微软雅黑" panose="020B0503020204020204" pitchFamily="34" charset="-122"/>
              </a:rPr>
              <a:t>1</a:t>
            </a:r>
            <a:r>
              <a:rPr lang="en-US" altLang="zh-CN" sz="2400" b="0" i="0" dirty="0">
                <a:solidFill>
                  <a:srgbClr val="4D4D4D"/>
                </a:solidFill>
                <a:effectLst/>
                <a:latin typeface="微软雅黑" panose="020B0503020204020204" pitchFamily="34" charset="-122"/>
                <a:ea typeface="微软雅黑" panose="020B0503020204020204" pitchFamily="34" charset="-122"/>
              </a:rPr>
              <a:t>(</a:t>
            </a:r>
            <a:r>
              <a:rPr lang="en-US" altLang="zh-CN" sz="2400" b="0" i="0" dirty="0" err="1">
                <a:solidFill>
                  <a:srgbClr val="4D4D4D"/>
                </a:solidFill>
                <a:effectLst/>
                <a:latin typeface="微软雅黑" panose="020B0503020204020204" pitchFamily="34" charset="-122"/>
                <a:ea typeface="微软雅黑" panose="020B0503020204020204" pitchFamily="34" charset="-122"/>
              </a:rPr>
              <a:t>i</a:t>
            </a:r>
            <a:r>
              <a:rPr lang="en-US" altLang="zh-CN" sz="2400" b="0" i="0" dirty="0">
                <a:solidFill>
                  <a:srgbClr val="4D4D4D"/>
                </a:solidFill>
                <a:effectLst/>
                <a:latin typeface="微软雅黑" panose="020B0503020204020204" pitchFamily="34" charset="-122"/>
                <a:ea typeface="微软雅黑" panose="020B0503020204020204" pitchFamily="34" charset="-122"/>
              </a:rPr>
              <a:t>),r</a:t>
            </a:r>
            <a:r>
              <a:rPr lang="en-US" altLang="zh-CN" sz="2400" b="0" i="0" baseline="-25000" dirty="0">
                <a:solidFill>
                  <a:srgbClr val="4D4D4D"/>
                </a:solidFill>
                <a:effectLst/>
                <a:latin typeface="微软雅黑" panose="020B0503020204020204" pitchFamily="34" charset="-122"/>
                <a:ea typeface="微软雅黑" panose="020B0503020204020204" pitchFamily="34" charset="-122"/>
              </a:rPr>
              <a:t>1</a:t>
            </a:r>
            <a:r>
              <a:rPr lang="en-US" altLang="zh-CN" sz="2400" b="0" i="0" dirty="0">
                <a:solidFill>
                  <a:srgbClr val="4D4D4D"/>
                </a:solidFill>
                <a:effectLst/>
                <a:latin typeface="微软雅黑" panose="020B0503020204020204" pitchFamily="34" charset="-122"/>
                <a:ea typeface="微软雅黑" panose="020B0503020204020204" pitchFamily="34" charset="-122"/>
              </a:rPr>
              <a:t>(</a:t>
            </a:r>
            <a:r>
              <a:rPr lang="en-US" altLang="zh-CN" sz="2400" b="0" i="0" dirty="0" err="1">
                <a:solidFill>
                  <a:srgbClr val="4D4D4D"/>
                </a:solidFill>
                <a:effectLst/>
                <a:latin typeface="微软雅黑" panose="020B0503020204020204" pitchFamily="34" charset="-122"/>
                <a:ea typeface="微软雅黑" panose="020B0503020204020204" pitchFamily="34" charset="-122"/>
              </a:rPr>
              <a:t>i</a:t>
            </a:r>
            <a:r>
              <a:rPr lang="en-US" altLang="zh-CN" sz="2400" b="0" i="0" dirty="0">
                <a:solidFill>
                  <a:srgbClr val="4D4D4D"/>
                </a:solidFill>
                <a:effectLst/>
                <a:latin typeface="微软雅黑" panose="020B0503020204020204" pitchFamily="34" charset="-122"/>
                <a:ea typeface="微软雅黑" panose="020B0503020204020204" pitchFamily="34" charset="-122"/>
              </a:rPr>
              <a:t>))</a:t>
            </a:r>
            <a:r>
              <a:rPr lang="zh-CN" altLang="en-US" sz="2400" dirty="0">
                <a:solidFill>
                  <a:srgbClr val="4D4D4D"/>
                </a:solidFill>
                <a:latin typeface="微软雅黑" panose="020B0503020204020204" pitchFamily="34" charset="-122"/>
                <a:ea typeface="微软雅黑" panose="020B0503020204020204" pitchFamily="34" charset="-122"/>
              </a:rPr>
              <a:t>，在</a:t>
            </a:r>
            <a:r>
              <a:rPr lang="en-US" altLang="zh-CN" sz="2400" dirty="0">
                <a:solidFill>
                  <a:srgbClr val="4D4D4D"/>
                </a:solidFill>
                <a:latin typeface="微软雅黑" panose="020B0503020204020204" pitchFamily="34" charset="-122"/>
                <a:ea typeface="微软雅黑" panose="020B0503020204020204" pitchFamily="34" charset="-122"/>
              </a:rPr>
              <a:t>(</a:t>
            </a:r>
            <a:r>
              <a:rPr lang="en-US" altLang="zh-CN" sz="2400" dirty="0" err="1">
                <a:solidFill>
                  <a:srgbClr val="4D4D4D"/>
                </a:solidFill>
                <a:latin typeface="微软雅黑" panose="020B0503020204020204" pitchFamily="34" charset="-122"/>
                <a:ea typeface="微软雅黑" panose="020B0503020204020204" pitchFamily="34" charset="-122"/>
              </a:rPr>
              <a:t>a,b,r</a:t>
            </a:r>
            <a:r>
              <a:rPr lang="en-US" altLang="zh-CN" sz="2400" dirty="0">
                <a:solidFill>
                  <a:srgbClr val="4D4D4D"/>
                </a:solidFill>
                <a:latin typeface="微软雅黑" panose="020B0503020204020204" pitchFamily="34" charset="-122"/>
                <a:ea typeface="微软雅黑" panose="020B0503020204020204" pitchFamily="34" charset="-122"/>
              </a:rPr>
              <a:t>)</a:t>
            </a:r>
            <a:r>
              <a:rPr lang="zh-CN" altLang="en-US" sz="2400" dirty="0">
                <a:solidFill>
                  <a:srgbClr val="4D4D4D"/>
                </a:solidFill>
                <a:latin typeface="微软雅黑" panose="020B0503020204020204" pitchFamily="34" charset="-122"/>
                <a:ea typeface="微软雅黑" panose="020B0503020204020204" pitchFamily="34" charset="-122"/>
              </a:rPr>
              <a:t>空间内，笛卡尔空间中的点为一条曲线，三条曲线若交于同一点，则说明三点共圆。</a:t>
            </a:r>
            <a:endPar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91B354F0-18EE-4743-A789-020C2922D63E}"/>
              </a:ext>
            </a:extLst>
          </p:cNvPr>
          <p:cNvSpPr>
            <a:spLocks noGrp="1"/>
          </p:cNvSpPr>
          <p:nvPr>
            <p:ph type="title"/>
          </p:nvPr>
        </p:nvSpPr>
        <p:spPr/>
        <p:txBody>
          <a:bodyPr/>
          <a:lstStyle/>
          <a:p>
            <a:r>
              <a:rPr lang="zh-CN" altLang="en-US" dirty="0"/>
              <a:t>霍夫圆检测原理</a:t>
            </a:r>
          </a:p>
        </p:txBody>
      </p:sp>
      <p:sp>
        <p:nvSpPr>
          <p:cNvPr id="3" name="矩形 2">
            <a:extLst>
              <a:ext uri="{FF2B5EF4-FFF2-40B4-BE49-F238E27FC236}">
                <a16:creationId xmlns:a16="http://schemas.microsoft.com/office/drawing/2014/main" id="{3B4A04E5-BF99-DE75-EA31-9B8D3CD510B0}"/>
              </a:ext>
            </a:extLst>
          </p:cNvPr>
          <p:cNvSpPr/>
          <p:nvPr/>
        </p:nvSpPr>
        <p:spPr>
          <a:xfrm>
            <a:off x="6876977" y="3527540"/>
            <a:ext cx="2364419" cy="22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8392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C6848ED-6344-4930-842A-585E119C72A7}"/>
              </a:ext>
            </a:extLst>
          </p:cNvPr>
          <p:cNvSpPr txBox="1"/>
          <p:nvPr/>
        </p:nvSpPr>
        <p:spPr>
          <a:xfrm>
            <a:off x="4691663" y="1784316"/>
            <a:ext cx="6398576" cy="1911292"/>
          </a:xfrm>
          <a:prstGeom prst="rect">
            <a:avLst/>
          </a:prstGeom>
          <a:noFill/>
        </p:spPr>
        <p:txBody>
          <a:bodyPr wrap="square" rtlCol="0">
            <a:spAutoFit/>
          </a:bodyPr>
          <a:lstStyle/>
          <a:p>
            <a:pPr>
              <a:lnSpc>
                <a:spcPct val="130000"/>
              </a:lnSpc>
              <a:spcBef>
                <a:spcPts val="600"/>
              </a:spcBef>
            </a:pPr>
            <a:r>
              <a:rPr lang="zh-CN" altLang="en-US" sz="2400" b="1" i="0" dirty="0">
                <a:solidFill>
                  <a:srgbClr val="4D4D4D"/>
                </a:solidFill>
                <a:effectLst/>
                <a:latin typeface="微软雅黑" panose="020B0503020204020204" pitchFamily="34" charset="-122"/>
                <a:ea typeface="微软雅黑" panose="020B0503020204020204" pitchFamily="34" charset="-122"/>
              </a:rPr>
              <a:t>霍夫梯度法</a:t>
            </a:r>
            <a:r>
              <a:rPr lang="en-US" altLang="zh-CN" sz="2400" b="1" i="0" dirty="0">
                <a:solidFill>
                  <a:srgbClr val="4D4D4D"/>
                </a:solidFill>
                <a:effectLst/>
                <a:latin typeface="微软雅黑" panose="020B0503020204020204" pitchFamily="34" charset="-122"/>
                <a:ea typeface="微软雅黑" panose="020B0503020204020204" pitchFamily="34" charset="-122"/>
              </a:rPr>
              <a:t>·</a:t>
            </a:r>
            <a:r>
              <a:rPr lang="zh-CN" altLang="en-US" sz="2400" b="1" i="0" dirty="0">
                <a:solidFill>
                  <a:srgbClr val="4D4D4D"/>
                </a:solidFill>
                <a:effectLst/>
                <a:latin typeface="微软雅黑" panose="020B0503020204020204" pitchFamily="34" charset="-122"/>
                <a:ea typeface="微软雅黑" panose="020B0503020204020204" pitchFamily="34" charset="-122"/>
              </a:rPr>
              <a:t>圆心</a:t>
            </a:r>
            <a:endParaRPr lang="en-US" altLang="zh-CN" sz="2400" b="1" i="0" dirty="0">
              <a:solidFill>
                <a:srgbClr val="4D4D4D"/>
              </a:solidFill>
              <a:effectLst/>
              <a:latin typeface="微软雅黑" panose="020B0503020204020204" pitchFamily="34" charset="-122"/>
              <a:ea typeface="微软雅黑" panose="020B0503020204020204" pitchFamily="34" charset="-122"/>
            </a:endParaRPr>
          </a:p>
          <a:p>
            <a:pPr>
              <a:spcBef>
                <a:spcPts val="600"/>
              </a:spcBef>
            </a:pP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1.Canny</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边缘检测，获得二值图</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a:spcBef>
                <a:spcPts val="600"/>
              </a:spcBef>
            </a:pP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2.Sobel </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算子，计算出所有像素的邻域梯度值</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a:spcBef>
                <a:spcPts val="600"/>
              </a:spcBef>
            </a:pP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3.</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对所有点沿着梯度方向画线投票</a:t>
            </a:r>
          </a:p>
        </p:txBody>
      </p:sp>
      <p:sp>
        <p:nvSpPr>
          <p:cNvPr id="2" name="标题 1">
            <a:extLst>
              <a:ext uri="{FF2B5EF4-FFF2-40B4-BE49-F238E27FC236}">
                <a16:creationId xmlns:a16="http://schemas.microsoft.com/office/drawing/2014/main" id="{91B354F0-18EE-4743-A789-020C2922D63E}"/>
              </a:ext>
            </a:extLst>
          </p:cNvPr>
          <p:cNvSpPr>
            <a:spLocks noGrp="1"/>
          </p:cNvSpPr>
          <p:nvPr>
            <p:ph type="title"/>
          </p:nvPr>
        </p:nvSpPr>
        <p:spPr/>
        <p:txBody>
          <a:bodyPr/>
          <a:lstStyle/>
          <a:p>
            <a:r>
              <a:rPr lang="zh-CN" altLang="en-US" dirty="0"/>
              <a:t>霍夫圆检测</a:t>
            </a:r>
            <a:r>
              <a:rPr lang="en-US" altLang="zh-CN" dirty="0" err="1"/>
              <a:t>opencv</a:t>
            </a:r>
            <a:r>
              <a:rPr lang="zh-CN" altLang="en-US" dirty="0"/>
              <a:t>实现</a:t>
            </a:r>
          </a:p>
        </p:txBody>
      </p:sp>
      <p:pic>
        <p:nvPicPr>
          <p:cNvPr id="2050" name="Picture 2">
            <a:extLst>
              <a:ext uri="{FF2B5EF4-FFF2-40B4-BE49-F238E27FC236}">
                <a16:creationId xmlns:a16="http://schemas.microsoft.com/office/drawing/2014/main" id="{166BF333-84C6-6847-A26C-E78E22ADC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563" y="1433559"/>
            <a:ext cx="3086100" cy="25527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A43E321-4ADE-6D9A-86F3-D6FBAB079950}"/>
              </a:ext>
            </a:extLst>
          </p:cNvPr>
          <p:cNvSpPr/>
          <p:nvPr/>
        </p:nvSpPr>
        <p:spPr>
          <a:xfrm>
            <a:off x="1605563" y="5525016"/>
            <a:ext cx="1985639" cy="20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C4CF552-7DDC-C820-AF8E-D09DA411C41F}"/>
              </a:ext>
            </a:extLst>
          </p:cNvPr>
          <p:cNvSpPr txBox="1"/>
          <p:nvPr/>
        </p:nvSpPr>
        <p:spPr>
          <a:xfrm>
            <a:off x="1619990" y="3694643"/>
            <a:ext cx="8695861" cy="1911292"/>
          </a:xfrm>
          <a:prstGeom prst="rect">
            <a:avLst/>
          </a:prstGeom>
          <a:noFill/>
        </p:spPr>
        <p:txBody>
          <a:bodyPr wrap="square" rtlCol="0">
            <a:spAutoFit/>
          </a:bodyPr>
          <a:lstStyle/>
          <a:p>
            <a:pPr>
              <a:lnSpc>
                <a:spcPct val="130000"/>
              </a:lnSpc>
              <a:spcBef>
                <a:spcPts val="600"/>
              </a:spcBef>
            </a:pPr>
            <a:r>
              <a:rPr lang="zh-CN" altLang="en-US" sz="2400" b="1" i="0" dirty="0">
                <a:solidFill>
                  <a:srgbClr val="4D4D4D"/>
                </a:solidFill>
                <a:effectLst/>
                <a:latin typeface="微软雅黑" panose="020B0503020204020204" pitchFamily="34" charset="-122"/>
                <a:ea typeface="微软雅黑" panose="020B0503020204020204" pitchFamily="34" charset="-122"/>
              </a:rPr>
              <a:t>霍夫梯度法</a:t>
            </a:r>
            <a:r>
              <a:rPr lang="en-US" altLang="zh-CN" sz="2400" b="1" i="0" dirty="0">
                <a:solidFill>
                  <a:srgbClr val="4D4D4D"/>
                </a:solidFill>
                <a:effectLst/>
                <a:latin typeface="微软雅黑" panose="020B0503020204020204" pitchFamily="34" charset="-122"/>
                <a:ea typeface="微软雅黑" panose="020B0503020204020204" pitchFamily="34" charset="-122"/>
              </a:rPr>
              <a:t>·</a:t>
            </a:r>
            <a:r>
              <a:rPr lang="zh-CN" altLang="en-US" sz="2400" b="1" i="0" dirty="0">
                <a:solidFill>
                  <a:srgbClr val="4D4D4D"/>
                </a:solidFill>
                <a:effectLst/>
                <a:latin typeface="微软雅黑" panose="020B0503020204020204" pitchFamily="34" charset="-122"/>
                <a:ea typeface="微软雅黑" panose="020B0503020204020204" pitchFamily="34" charset="-122"/>
              </a:rPr>
              <a:t>半径</a:t>
            </a:r>
          </a:p>
          <a:p>
            <a:pPr>
              <a:spcBef>
                <a:spcPts val="600"/>
              </a:spcBef>
            </a:pP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1.</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计算 </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Canny </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图中所有非</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0</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点距离圆心的距离</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a:spcBef>
                <a:spcPts val="600"/>
              </a:spcBef>
            </a:pP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2.</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根据阈值，选取合适的可能半径</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a:spcBef>
                <a:spcPts val="600"/>
              </a:spcBef>
            </a:pP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3.</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遍历 </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Canny </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图中的非</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0</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点进行投票</a:t>
            </a:r>
          </a:p>
        </p:txBody>
      </p:sp>
    </p:spTree>
    <p:extLst>
      <p:ext uri="{BB962C8B-B14F-4D97-AF65-F5344CB8AC3E}">
        <p14:creationId xmlns:p14="http://schemas.microsoft.com/office/powerpoint/2010/main" val="1167758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C6848ED-6344-4930-842A-585E119C72A7}"/>
              </a:ext>
            </a:extLst>
          </p:cNvPr>
          <p:cNvSpPr txBox="1"/>
          <p:nvPr/>
        </p:nvSpPr>
        <p:spPr>
          <a:xfrm>
            <a:off x="1619990" y="2396598"/>
            <a:ext cx="9342633" cy="1564916"/>
          </a:xfrm>
          <a:prstGeom prst="rect">
            <a:avLst/>
          </a:prstGeom>
          <a:noFill/>
        </p:spPr>
        <p:txBody>
          <a:bodyPr wrap="square" rtlCol="0">
            <a:spAutoFit/>
          </a:bodyPr>
          <a:lstStyle/>
          <a:p>
            <a:pPr>
              <a:lnSpc>
                <a:spcPct val="130000"/>
              </a:lnSpc>
              <a:spcBef>
                <a:spcPts val="600"/>
              </a:spcBef>
            </a:pPr>
            <a:r>
              <a:rPr lang="zh-CN" altLang="en-US" sz="2400" b="1" dirty="0">
                <a:solidFill>
                  <a:srgbClr val="4D4D4D"/>
                </a:solidFill>
                <a:latin typeface="-apple-system"/>
              </a:rPr>
              <a:t>霍夫圆检测函数：</a:t>
            </a:r>
            <a:endParaRPr lang="en-US" altLang="zh-CN" sz="2400" b="1" dirty="0">
              <a:solidFill>
                <a:srgbClr val="4D4D4D"/>
              </a:solidFill>
              <a:latin typeface="-apple-system"/>
            </a:endParaRPr>
          </a:p>
          <a:p>
            <a:pPr>
              <a:lnSpc>
                <a:spcPct val="130000"/>
              </a:lnSpc>
              <a:spcBef>
                <a:spcPts val="600"/>
              </a:spcBef>
            </a:pPr>
            <a:r>
              <a:rPr lang="en-US" altLang="zh-CN" sz="2400" b="1" i="0" dirty="0">
                <a:solidFill>
                  <a:srgbClr val="4D4D4D"/>
                </a:solidFill>
                <a:effectLst/>
                <a:latin typeface="思源黑体 Regular"/>
              </a:rPr>
              <a:t>circle = cv2.HoughCircles(image, method, </a:t>
            </a:r>
            <a:r>
              <a:rPr lang="en-US" altLang="zh-CN" sz="2400" b="1" i="0" dirty="0" err="1">
                <a:solidFill>
                  <a:srgbClr val="4D4D4D"/>
                </a:solidFill>
                <a:effectLst/>
                <a:latin typeface="思源黑体 Regular"/>
              </a:rPr>
              <a:t>dp</a:t>
            </a:r>
            <a:r>
              <a:rPr lang="en-US" altLang="zh-CN" sz="2400" b="1" i="0" dirty="0">
                <a:solidFill>
                  <a:srgbClr val="4D4D4D"/>
                </a:solidFill>
                <a:effectLst/>
                <a:latin typeface="思源黑体 Regular"/>
              </a:rPr>
              <a:t>, </a:t>
            </a:r>
            <a:r>
              <a:rPr lang="en-US" altLang="zh-CN" sz="2400" b="1" i="0" dirty="0" err="1">
                <a:solidFill>
                  <a:srgbClr val="4D4D4D"/>
                </a:solidFill>
                <a:effectLst/>
                <a:latin typeface="思源黑体 Regular"/>
              </a:rPr>
              <a:t>minDist</a:t>
            </a:r>
            <a:r>
              <a:rPr lang="en-US" altLang="zh-CN" sz="2400" b="1" i="0" dirty="0">
                <a:solidFill>
                  <a:srgbClr val="4D4D4D"/>
                </a:solidFill>
                <a:effectLst/>
                <a:latin typeface="思源黑体 Regular"/>
              </a:rPr>
              <a:t>, param1=100, param2=100, </a:t>
            </a:r>
            <a:r>
              <a:rPr lang="en-US" altLang="zh-CN" sz="2400" b="1" i="0" dirty="0" err="1">
                <a:solidFill>
                  <a:srgbClr val="4D4D4D"/>
                </a:solidFill>
                <a:effectLst/>
                <a:latin typeface="思源黑体 Regular"/>
              </a:rPr>
              <a:t>minRadius</a:t>
            </a:r>
            <a:r>
              <a:rPr lang="en-US" altLang="zh-CN" sz="2400" b="1" i="0" dirty="0">
                <a:solidFill>
                  <a:srgbClr val="4D4D4D"/>
                </a:solidFill>
                <a:effectLst/>
                <a:latin typeface="思源黑体 Regular"/>
              </a:rPr>
              <a:t>=0, </a:t>
            </a:r>
            <a:r>
              <a:rPr lang="en-US" altLang="zh-CN" sz="2400" b="1" i="0" dirty="0" err="1">
                <a:solidFill>
                  <a:srgbClr val="4D4D4D"/>
                </a:solidFill>
                <a:effectLst/>
                <a:latin typeface="思源黑体 Regular"/>
              </a:rPr>
              <a:t>maxRadius</a:t>
            </a:r>
            <a:r>
              <a:rPr lang="en-US" altLang="zh-CN" sz="2400" b="1" i="0" dirty="0">
                <a:solidFill>
                  <a:srgbClr val="4D4D4D"/>
                </a:solidFill>
                <a:effectLst/>
                <a:latin typeface="思源黑体 Regular"/>
              </a:rPr>
              <a:t>=0)</a:t>
            </a:r>
            <a:endParaRPr lang="zh-CN" altLang="en-US" sz="2400" dirty="0">
              <a:solidFill>
                <a:srgbClr val="000000">
                  <a:lumMod val="75000"/>
                  <a:lumOff val="25000"/>
                </a:srgbClr>
              </a:solidFill>
              <a:latin typeface="思源黑体 Regular"/>
              <a:ea typeface="宋体" panose="02010600030101010101" pitchFamily="2" charset="-122"/>
            </a:endParaRPr>
          </a:p>
        </p:txBody>
      </p:sp>
      <p:sp>
        <p:nvSpPr>
          <p:cNvPr id="2" name="标题 1">
            <a:extLst>
              <a:ext uri="{FF2B5EF4-FFF2-40B4-BE49-F238E27FC236}">
                <a16:creationId xmlns:a16="http://schemas.microsoft.com/office/drawing/2014/main" id="{91B354F0-18EE-4743-A789-020C2922D63E}"/>
              </a:ext>
            </a:extLst>
          </p:cNvPr>
          <p:cNvSpPr>
            <a:spLocks noGrp="1"/>
          </p:cNvSpPr>
          <p:nvPr>
            <p:ph type="title"/>
          </p:nvPr>
        </p:nvSpPr>
        <p:spPr/>
        <p:txBody>
          <a:bodyPr/>
          <a:lstStyle/>
          <a:p>
            <a:r>
              <a:rPr lang="zh-CN" altLang="en-US" dirty="0"/>
              <a:t>霍夫圆检测</a:t>
            </a:r>
            <a:r>
              <a:rPr lang="en-US" altLang="zh-CN" dirty="0" err="1"/>
              <a:t>opencv</a:t>
            </a:r>
            <a:r>
              <a:rPr lang="zh-CN" altLang="en-US" dirty="0"/>
              <a:t>实现</a:t>
            </a:r>
          </a:p>
        </p:txBody>
      </p:sp>
      <p:sp>
        <p:nvSpPr>
          <p:cNvPr id="5" name="矩形 4">
            <a:extLst>
              <a:ext uri="{FF2B5EF4-FFF2-40B4-BE49-F238E27FC236}">
                <a16:creationId xmlns:a16="http://schemas.microsoft.com/office/drawing/2014/main" id="{8A43E321-4ADE-6D9A-86F3-D6FBAB079950}"/>
              </a:ext>
            </a:extLst>
          </p:cNvPr>
          <p:cNvSpPr/>
          <p:nvPr/>
        </p:nvSpPr>
        <p:spPr>
          <a:xfrm>
            <a:off x="1605563" y="5525016"/>
            <a:ext cx="1985639" cy="20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213B8E1-3CB5-5579-6866-7A8088F68713}"/>
              </a:ext>
            </a:extLst>
          </p:cNvPr>
          <p:cNvSpPr txBox="1"/>
          <p:nvPr/>
        </p:nvSpPr>
        <p:spPr>
          <a:xfrm>
            <a:off x="1605564" y="4047845"/>
            <a:ext cx="9342633" cy="533672"/>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函数返回值为三元组</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 x, y, r )</a:t>
            </a:r>
            <a:endPar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0277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354F0-18EE-4743-A789-020C2922D63E}"/>
              </a:ext>
            </a:extLst>
          </p:cNvPr>
          <p:cNvSpPr>
            <a:spLocks noGrp="1"/>
          </p:cNvSpPr>
          <p:nvPr>
            <p:ph type="title"/>
          </p:nvPr>
        </p:nvSpPr>
        <p:spPr/>
        <p:txBody>
          <a:bodyPr/>
          <a:lstStyle/>
          <a:p>
            <a:r>
              <a:rPr lang="zh-CN" altLang="en-US" dirty="0"/>
              <a:t>霍夫圆检测</a:t>
            </a:r>
          </a:p>
        </p:txBody>
      </p:sp>
      <p:sp>
        <p:nvSpPr>
          <p:cNvPr id="5" name="矩形 4">
            <a:extLst>
              <a:ext uri="{FF2B5EF4-FFF2-40B4-BE49-F238E27FC236}">
                <a16:creationId xmlns:a16="http://schemas.microsoft.com/office/drawing/2014/main" id="{8A43E321-4ADE-6D9A-86F3-D6FBAB079950}"/>
              </a:ext>
            </a:extLst>
          </p:cNvPr>
          <p:cNvSpPr/>
          <p:nvPr/>
        </p:nvSpPr>
        <p:spPr>
          <a:xfrm>
            <a:off x="1605563" y="5525016"/>
            <a:ext cx="1985639" cy="20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319386CE-E866-3D6A-4E46-8BC4E136D717}"/>
              </a:ext>
            </a:extLst>
          </p:cNvPr>
          <p:cNvPicPr>
            <a:picLocks noChangeAspect="1"/>
          </p:cNvPicPr>
          <p:nvPr/>
        </p:nvPicPr>
        <p:blipFill rotWithShape="1">
          <a:blip r:embed="rId3">
            <a:extLst>
              <a:ext uri="{28A0092B-C50C-407E-A947-70E740481C1C}">
                <a14:useLocalDpi xmlns:a14="http://schemas.microsoft.com/office/drawing/2010/main" val="0"/>
              </a:ext>
            </a:extLst>
          </a:blip>
          <a:srcRect t="4313"/>
          <a:stretch/>
        </p:blipFill>
        <p:spPr>
          <a:xfrm>
            <a:off x="1481276" y="2022630"/>
            <a:ext cx="4443998" cy="3236056"/>
          </a:xfrm>
          <a:prstGeom prst="rect">
            <a:avLst/>
          </a:prstGeom>
        </p:spPr>
      </p:pic>
      <p:pic>
        <p:nvPicPr>
          <p:cNvPr id="10" name="图片 9">
            <a:extLst>
              <a:ext uri="{FF2B5EF4-FFF2-40B4-BE49-F238E27FC236}">
                <a16:creationId xmlns:a16="http://schemas.microsoft.com/office/drawing/2014/main" id="{7B0E2ABD-6C7A-DA1F-7E2F-3A2F88BC6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1310" y="2828462"/>
            <a:ext cx="1810860" cy="1810860"/>
          </a:xfrm>
          <a:prstGeom prst="rect">
            <a:avLst/>
          </a:prstGeom>
        </p:spPr>
      </p:pic>
      <p:cxnSp>
        <p:nvCxnSpPr>
          <p:cNvPr id="12" name="直接箭头连接符 11">
            <a:extLst>
              <a:ext uri="{FF2B5EF4-FFF2-40B4-BE49-F238E27FC236}">
                <a16:creationId xmlns:a16="http://schemas.microsoft.com/office/drawing/2014/main" id="{44D30D4D-DAD8-D020-7413-8936560FD16B}"/>
              </a:ext>
            </a:extLst>
          </p:cNvPr>
          <p:cNvCxnSpPr>
            <a:endCxn id="10" idx="1"/>
          </p:cNvCxnSpPr>
          <p:nvPr/>
        </p:nvCxnSpPr>
        <p:spPr>
          <a:xfrm flipV="1">
            <a:off x="4181383" y="3733892"/>
            <a:ext cx="3719927" cy="110139"/>
          </a:xfrm>
          <a:prstGeom prst="straightConnector1">
            <a:avLst/>
          </a:prstGeom>
          <a:ln w="57150">
            <a:solidFill>
              <a:srgbClr val="C8161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6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C6848ED-6344-4930-842A-585E119C72A7}"/>
              </a:ext>
            </a:extLst>
          </p:cNvPr>
          <p:cNvSpPr txBox="1"/>
          <p:nvPr/>
        </p:nvSpPr>
        <p:spPr>
          <a:xfrm>
            <a:off x="4691663" y="1784316"/>
            <a:ext cx="6398576" cy="1911292"/>
          </a:xfrm>
          <a:prstGeom prst="rect">
            <a:avLst/>
          </a:prstGeom>
          <a:noFill/>
        </p:spPr>
        <p:txBody>
          <a:bodyPr wrap="square" rtlCol="0">
            <a:spAutoFit/>
          </a:bodyPr>
          <a:lstStyle/>
          <a:p>
            <a:pPr>
              <a:lnSpc>
                <a:spcPct val="130000"/>
              </a:lnSpc>
              <a:spcBef>
                <a:spcPts val="600"/>
              </a:spcBef>
            </a:pPr>
            <a:r>
              <a:rPr lang="zh-CN" altLang="en-US" sz="2400" b="1" i="0" dirty="0">
                <a:solidFill>
                  <a:srgbClr val="4D4D4D"/>
                </a:solidFill>
                <a:effectLst/>
                <a:latin typeface="微软雅黑" panose="020B0503020204020204" pitchFamily="34" charset="-122"/>
                <a:ea typeface="微软雅黑" panose="020B0503020204020204" pitchFamily="34" charset="-122"/>
              </a:rPr>
              <a:t>霍夫梯度法</a:t>
            </a:r>
            <a:r>
              <a:rPr lang="en-US" altLang="zh-CN" sz="2400" b="1" i="0" dirty="0">
                <a:solidFill>
                  <a:srgbClr val="4D4D4D"/>
                </a:solidFill>
                <a:effectLst/>
                <a:latin typeface="微软雅黑" panose="020B0503020204020204" pitchFamily="34" charset="-122"/>
                <a:ea typeface="微软雅黑" panose="020B0503020204020204" pitchFamily="34" charset="-122"/>
              </a:rPr>
              <a:t>·</a:t>
            </a:r>
            <a:r>
              <a:rPr lang="zh-CN" altLang="en-US" sz="2400" b="1" i="0" dirty="0">
                <a:solidFill>
                  <a:srgbClr val="4D4D4D"/>
                </a:solidFill>
                <a:effectLst/>
                <a:latin typeface="微软雅黑" panose="020B0503020204020204" pitchFamily="34" charset="-122"/>
                <a:ea typeface="微软雅黑" panose="020B0503020204020204" pitchFamily="34" charset="-122"/>
              </a:rPr>
              <a:t>圆心</a:t>
            </a:r>
            <a:endParaRPr lang="en-US" altLang="zh-CN" sz="2400" b="1" i="0" dirty="0">
              <a:solidFill>
                <a:srgbClr val="4D4D4D"/>
              </a:solidFill>
              <a:effectLst/>
              <a:latin typeface="微软雅黑" panose="020B0503020204020204" pitchFamily="34" charset="-122"/>
              <a:ea typeface="微软雅黑" panose="020B0503020204020204" pitchFamily="34" charset="-122"/>
            </a:endParaRPr>
          </a:p>
          <a:p>
            <a:pPr>
              <a:spcBef>
                <a:spcPts val="600"/>
              </a:spcBef>
            </a:pP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1.Canny</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边缘检测，获得二值图</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a:spcBef>
                <a:spcPts val="600"/>
              </a:spcBef>
            </a:pP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2.Sobel </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算子，计算出所有像素的邻域梯度值</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a:spcBef>
                <a:spcPts val="600"/>
              </a:spcBef>
            </a:pP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rPr>
              <a:t>3.</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对所有点沿着梯度方向画线投票</a:t>
            </a:r>
          </a:p>
        </p:txBody>
      </p:sp>
      <p:sp>
        <p:nvSpPr>
          <p:cNvPr id="2" name="标题 1">
            <a:extLst>
              <a:ext uri="{FF2B5EF4-FFF2-40B4-BE49-F238E27FC236}">
                <a16:creationId xmlns:a16="http://schemas.microsoft.com/office/drawing/2014/main" id="{91B354F0-18EE-4743-A789-020C2922D63E}"/>
              </a:ext>
            </a:extLst>
          </p:cNvPr>
          <p:cNvSpPr>
            <a:spLocks noGrp="1"/>
          </p:cNvSpPr>
          <p:nvPr>
            <p:ph type="title"/>
          </p:nvPr>
        </p:nvSpPr>
        <p:spPr/>
        <p:txBody>
          <a:bodyPr/>
          <a:lstStyle/>
          <a:p>
            <a:r>
              <a:rPr lang="zh-CN" altLang="en-US" dirty="0"/>
              <a:t>霍夫圆检测</a:t>
            </a:r>
            <a:r>
              <a:rPr lang="en-US" altLang="zh-CN" dirty="0" err="1"/>
              <a:t>opencv</a:t>
            </a:r>
            <a:r>
              <a:rPr lang="zh-CN" altLang="en-US" dirty="0"/>
              <a:t>实现</a:t>
            </a:r>
          </a:p>
        </p:txBody>
      </p:sp>
      <p:pic>
        <p:nvPicPr>
          <p:cNvPr id="2050" name="Picture 2">
            <a:extLst>
              <a:ext uri="{FF2B5EF4-FFF2-40B4-BE49-F238E27FC236}">
                <a16:creationId xmlns:a16="http://schemas.microsoft.com/office/drawing/2014/main" id="{166BF333-84C6-6847-A26C-E78E22ADC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563" y="1433559"/>
            <a:ext cx="3086100" cy="25527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A43E321-4ADE-6D9A-86F3-D6FBAB079950}"/>
              </a:ext>
            </a:extLst>
          </p:cNvPr>
          <p:cNvSpPr/>
          <p:nvPr/>
        </p:nvSpPr>
        <p:spPr>
          <a:xfrm>
            <a:off x="1605563" y="5525016"/>
            <a:ext cx="1985639" cy="20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C4CF552-7DDC-C820-AF8E-D09DA411C41F}"/>
              </a:ext>
            </a:extLst>
          </p:cNvPr>
          <p:cNvSpPr txBox="1"/>
          <p:nvPr/>
        </p:nvSpPr>
        <p:spPr>
          <a:xfrm>
            <a:off x="1605563" y="4143617"/>
            <a:ext cx="8695861" cy="1090748"/>
          </a:xfrm>
          <a:prstGeom prst="rect">
            <a:avLst/>
          </a:prstGeom>
          <a:noFill/>
        </p:spPr>
        <p:txBody>
          <a:bodyPr wrap="square" rtlCol="0">
            <a:spAutoFit/>
          </a:bodyPr>
          <a:lstStyle/>
          <a:p>
            <a:pPr>
              <a:lnSpc>
                <a:spcPct val="130000"/>
              </a:lnSpc>
              <a:spcBef>
                <a:spcPts val="600"/>
              </a:spcBef>
            </a:pPr>
            <a:r>
              <a:rPr lang="zh-CN" altLang="en-US" sz="2400" b="1" i="0" dirty="0">
                <a:solidFill>
                  <a:srgbClr val="4D4D4D"/>
                </a:solidFill>
                <a:effectLst/>
                <a:latin typeface="微软雅黑" panose="020B0503020204020204" pitchFamily="34" charset="-122"/>
                <a:ea typeface="微软雅黑" panose="020B0503020204020204" pitchFamily="34" charset="-122"/>
              </a:rPr>
              <a:t>            缺点</a:t>
            </a:r>
            <a:endParaRPr lang="en-US" altLang="zh-CN" sz="2400" b="1" i="0" dirty="0">
              <a:solidFill>
                <a:srgbClr val="4D4D4D"/>
              </a:solidFill>
              <a:effectLst/>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无法识别同心圆！！！</a:t>
            </a:r>
            <a:endParaRPr lang="en-US" altLang="zh-CN" sz="2400" b="1" i="0" dirty="0">
              <a:solidFill>
                <a:srgbClr val="4D4D4D"/>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6345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354F0-18EE-4743-A789-020C2922D63E}"/>
              </a:ext>
            </a:extLst>
          </p:cNvPr>
          <p:cNvSpPr>
            <a:spLocks noGrp="1"/>
          </p:cNvSpPr>
          <p:nvPr>
            <p:ph type="title"/>
          </p:nvPr>
        </p:nvSpPr>
        <p:spPr/>
        <p:txBody>
          <a:bodyPr/>
          <a:lstStyle/>
          <a:p>
            <a:r>
              <a:rPr lang="zh-CN" altLang="en-US" dirty="0"/>
              <a:t>彩色霍夫圆检测</a:t>
            </a:r>
          </a:p>
        </p:txBody>
      </p:sp>
      <p:sp>
        <p:nvSpPr>
          <p:cNvPr id="5" name="矩形 4">
            <a:extLst>
              <a:ext uri="{FF2B5EF4-FFF2-40B4-BE49-F238E27FC236}">
                <a16:creationId xmlns:a16="http://schemas.microsoft.com/office/drawing/2014/main" id="{8A43E321-4ADE-6D9A-86F3-D6FBAB079950}"/>
              </a:ext>
            </a:extLst>
          </p:cNvPr>
          <p:cNvSpPr/>
          <p:nvPr/>
        </p:nvSpPr>
        <p:spPr>
          <a:xfrm>
            <a:off x="1605563" y="5525016"/>
            <a:ext cx="1985639" cy="20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319386CE-E866-3D6A-4E46-8BC4E136D717}"/>
              </a:ext>
            </a:extLst>
          </p:cNvPr>
          <p:cNvPicPr>
            <a:picLocks noChangeAspect="1"/>
          </p:cNvPicPr>
          <p:nvPr/>
        </p:nvPicPr>
        <p:blipFill rotWithShape="1">
          <a:blip r:embed="rId3">
            <a:extLst>
              <a:ext uri="{28A0092B-C50C-407E-A947-70E740481C1C}">
                <a14:useLocalDpi xmlns:a14="http://schemas.microsoft.com/office/drawing/2010/main" val="0"/>
              </a:ext>
            </a:extLst>
          </a:blip>
          <a:srcRect t="4313"/>
          <a:stretch/>
        </p:blipFill>
        <p:spPr>
          <a:xfrm>
            <a:off x="1481276" y="2022630"/>
            <a:ext cx="4443998" cy="3236056"/>
          </a:xfrm>
          <a:prstGeom prst="rect">
            <a:avLst/>
          </a:prstGeom>
        </p:spPr>
      </p:pic>
      <p:pic>
        <p:nvPicPr>
          <p:cNvPr id="4" name="图片 3">
            <a:extLst>
              <a:ext uri="{FF2B5EF4-FFF2-40B4-BE49-F238E27FC236}">
                <a16:creationId xmlns:a16="http://schemas.microsoft.com/office/drawing/2014/main" id="{49547672-1B53-9577-D78D-6AF1D75082EA}"/>
              </a:ext>
            </a:extLst>
          </p:cNvPr>
          <p:cNvPicPr>
            <a:picLocks noChangeAspect="1"/>
          </p:cNvPicPr>
          <p:nvPr/>
        </p:nvPicPr>
        <p:blipFill rotWithShape="1">
          <a:blip r:embed="rId4">
            <a:extLst>
              <a:ext uri="{28A0092B-C50C-407E-A947-70E740481C1C}">
                <a14:useLocalDpi xmlns:a14="http://schemas.microsoft.com/office/drawing/2010/main" val="0"/>
              </a:ext>
            </a:extLst>
          </a:blip>
          <a:srcRect l="46820" t="10486" r="11602" b="35145"/>
          <a:stretch/>
        </p:blipFill>
        <p:spPr>
          <a:xfrm>
            <a:off x="1481276" y="1965716"/>
            <a:ext cx="4554245" cy="3349884"/>
          </a:xfrm>
          <a:prstGeom prst="rect">
            <a:avLst/>
          </a:prstGeom>
        </p:spPr>
      </p:pic>
      <p:sp>
        <p:nvSpPr>
          <p:cNvPr id="7" name="文本框 6">
            <a:extLst>
              <a:ext uri="{FF2B5EF4-FFF2-40B4-BE49-F238E27FC236}">
                <a16:creationId xmlns:a16="http://schemas.microsoft.com/office/drawing/2014/main" id="{E5FCDDFF-AA6F-78E5-AEE1-A62A4A6BE765}"/>
              </a:ext>
            </a:extLst>
          </p:cNvPr>
          <p:cNvSpPr txBox="1"/>
          <p:nvPr/>
        </p:nvSpPr>
        <p:spPr>
          <a:xfrm>
            <a:off x="6339951" y="2711440"/>
            <a:ext cx="4370773" cy="2042995"/>
          </a:xfrm>
          <a:prstGeom prst="rect">
            <a:avLst/>
          </a:prstGeom>
          <a:noFill/>
        </p:spPr>
        <p:txBody>
          <a:bodyPr wrap="square" rtlCol="0">
            <a:spAutoFit/>
          </a:bodyPr>
          <a:lstStyle/>
          <a:p>
            <a:pPr>
              <a:lnSpc>
                <a:spcPct val="130000"/>
              </a:lnSpc>
              <a:spcBef>
                <a:spcPts val="600"/>
              </a:spcBef>
            </a:pPr>
            <a:r>
              <a:rPr lang="zh-CN" altLang="en-US" sz="2400" b="1" i="0" dirty="0">
                <a:solidFill>
                  <a:srgbClr val="4D4D4D"/>
                </a:solidFill>
                <a:effectLst/>
                <a:latin typeface="微软雅黑" panose="020B0503020204020204" pitchFamily="34" charset="-122"/>
                <a:ea typeface="微软雅黑" panose="020B0503020204020204" pitchFamily="34" charset="-122"/>
              </a:rPr>
              <a:t>解决方法</a:t>
            </a:r>
            <a:endParaRPr lang="en-US" altLang="zh-CN" sz="2400" b="1" i="0" dirty="0">
              <a:solidFill>
                <a:srgbClr val="4D4D4D"/>
              </a:solidFill>
              <a:effectLst/>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对圆内黄色像素点数目进行检测，大于设定好的阈值，则认为检测到障碍物</a:t>
            </a:r>
          </a:p>
        </p:txBody>
      </p:sp>
    </p:spTree>
    <p:extLst>
      <p:ext uri="{BB962C8B-B14F-4D97-AF65-F5344CB8AC3E}">
        <p14:creationId xmlns:p14="http://schemas.microsoft.com/office/powerpoint/2010/main" val="3122202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BB53500-12F6-4E33-BD80-D3FD623FE654}"/>
              </a:ext>
            </a:extLst>
          </p:cNvPr>
          <p:cNvSpPr txBox="1"/>
          <p:nvPr/>
        </p:nvSpPr>
        <p:spPr>
          <a:xfrm>
            <a:off x="7460475" y="1892062"/>
            <a:ext cx="3869513" cy="954107"/>
          </a:xfrm>
          <a:prstGeom prst="rect">
            <a:avLst/>
          </a:prstGeom>
          <a:noFill/>
        </p:spPr>
        <p:txBody>
          <a:bodyPr wrap="square" rtlCol="0">
            <a:spAutoFit/>
          </a:bodyPr>
          <a:lstStyle/>
          <a:p>
            <a:r>
              <a:rPr lang="zh-CN" altLang="en-US" sz="2800" b="1" dirty="0">
                <a:solidFill>
                  <a:srgbClr val="063A65"/>
                </a:solidFill>
                <a:latin typeface="微软雅黑" panose="020B0503020204020204" pitchFamily="34" charset="-122"/>
                <a:ea typeface="微软雅黑" panose="020B0503020204020204" pitchFamily="34" charset="-122"/>
              </a:rPr>
              <a:t>第一章 基础巡线与手势识别</a:t>
            </a:r>
          </a:p>
        </p:txBody>
      </p:sp>
      <p:sp>
        <p:nvSpPr>
          <p:cNvPr id="15" name="文本框 14">
            <a:extLst>
              <a:ext uri="{FF2B5EF4-FFF2-40B4-BE49-F238E27FC236}">
                <a16:creationId xmlns:a16="http://schemas.microsoft.com/office/drawing/2014/main" id="{EC018A72-E459-4622-9258-BB0EFDC2BCEC}"/>
              </a:ext>
            </a:extLst>
          </p:cNvPr>
          <p:cNvSpPr txBox="1"/>
          <p:nvPr/>
        </p:nvSpPr>
        <p:spPr>
          <a:xfrm>
            <a:off x="7460471" y="3003189"/>
            <a:ext cx="3869513" cy="523220"/>
          </a:xfrm>
          <a:prstGeom prst="rect">
            <a:avLst/>
          </a:prstGeom>
          <a:noFill/>
        </p:spPr>
        <p:txBody>
          <a:bodyPr wrap="square" rtlCol="0">
            <a:spAutoFit/>
          </a:bodyPr>
          <a:lstStyle/>
          <a:p>
            <a:r>
              <a:rPr lang="zh-CN" altLang="en-US" sz="2800" b="1" dirty="0">
                <a:solidFill>
                  <a:srgbClr val="063A65"/>
                </a:solidFill>
                <a:latin typeface="微软雅黑" panose="020B0503020204020204" pitchFamily="34" charset="-122"/>
                <a:ea typeface="微软雅黑" panose="020B0503020204020204" pitchFamily="34" charset="-122"/>
              </a:rPr>
              <a:t>第二章 霍夫圆检测</a:t>
            </a:r>
          </a:p>
        </p:txBody>
      </p:sp>
      <p:sp>
        <p:nvSpPr>
          <p:cNvPr id="18" name="文本框 17">
            <a:extLst>
              <a:ext uri="{FF2B5EF4-FFF2-40B4-BE49-F238E27FC236}">
                <a16:creationId xmlns:a16="http://schemas.microsoft.com/office/drawing/2014/main" id="{50F4F233-CBF7-4464-992B-CB2113B68D51}"/>
              </a:ext>
            </a:extLst>
          </p:cNvPr>
          <p:cNvSpPr txBox="1"/>
          <p:nvPr/>
        </p:nvSpPr>
        <p:spPr>
          <a:xfrm>
            <a:off x="7460472" y="3694956"/>
            <a:ext cx="3869512" cy="954107"/>
          </a:xfrm>
          <a:prstGeom prst="rect">
            <a:avLst/>
          </a:prstGeom>
          <a:noFill/>
        </p:spPr>
        <p:txBody>
          <a:bodyPr wrap="square" rtlCol="0">
            <a:spAutoFit/>
          </a:bodyPr>
          <a:lstStyle/>
          <a:p>
            <a:r>
              <a:rPr lang="zh-CN" altLang="en-US" sz="2800" b="1" dirty="0">
                <a:solidFill>
                  <a:srgbClr val="063A65"/>
                </a:solidFill>
                <a:latin typeface="微软雅黑" panose="020B0503020204020204" pitchFamily="34" charset="-122"/>
                <a:ea typeface="微软雅黑" panose="020B0503020204020204" pitchFamily="34" charset="-122"/>
              </a:rPr>
              <a:t>第三章 模板匹配和左右识别</a:t>
            </a:r>
          </a:p>
        </p:txBody>
      </p:sp>
      <p:sp>
        <p:nvSpPr>
          <p:cNvPr id="21" name="文本框 20">
            <a:extLst>
              <a:ext uri="{FF2B5EF4-FFF2-40B4-BE49-F238E27FC236}">
                <a16:creationId xmlns:a16="http://schemas.microsoft.com/office/drawing/2014/main" id="{725AE3ED-2A66-46C1-8FDB-BAE97DE3A44E}"/>
              </a:ext>
            </a:extLst>
          </p:cNvPr>
          <p:cNvSpPr txBox="1"/>
          <p:nvPr/>
        </p:nvSpPr>
        <p:spPr>
          <a:xfrm>
            <a:off x="7460473" y="4817610"/>
            <a:ext cx="3869512" cy="523220"/>
          </a:xfrm>
          <a:prstGeom prst="rect">
            <a:avLst/>
          </a:prstGeom>
          <a:noFill/>
        </p:spPr>
        <p:txBody>
          <a:bodyPr wrap="square" rtlCol="0">
            <a:spAutoFit/>
          </a:bodyPr>
          <a:lstStyle/>
          <a:p>
            <a:r>
              <a:rPr lang="zh-CN" altLang="en-US" sz="2800" b="1" dirty="0">
                <a:solidFill>
                  <a:srgbClr val="063A65"/>
                </a:solidFill>
                <a:latin typeface="微软雅黑" panose="020B0503020204020204" pitchFamily="34" charset="-122"/>
                <a:ea typeface="微软雅黑" panose="020B0503020204020204" pitchFamily="34" charset="-122"/>
              </a:rPr>
              <a:t>第四章 </a:t>
            </a:r>
            <a:r>
              <a:rPr lang="en-US" altLang="zh-CN" sz="2800" b="1" dirty="0">
                <a:solidFill>
                  <a:srgbClr val="063A65"/>
                </a:solidFill>
                <a:latin typeface="微软雅黑" panose="020B0503020204020204" pitchFamily="34" charset="-122"/>
                <a:ea typeface="微软雅黑" panose="020B0503020204020204" pitchFamily="34" charset="-122"/>
              </a:rPr>
              <a:t>APP</a:t>
            </a:r>
            <a:r>
              <a:rPr lang="zh-CN" altLang="en-US" sz="2800" b="1" dirty="0">
                <a:solidFill>
                  <a:srgbClr val="063A65"/>
                </a:solidFill>
                <a:latin typeface="微软雅黑" panose="020B0503020204020204" pitchFamily="34" charset="-122"/>
                <a:ea typeface="微软雅黑" panose="020B0503020204020204" pitchFamily="34" charset="-122"/>
              </a:rPr>
              <a:t>开发</a:t>
            </a:r>
          </a:p>
        </p:txBody>
      </p:sp>
    </p:spTree>
    <p:extLst>
      <p:ext uri="{BB962C8B-B14F-4D97-AF65-F5344CB8AC3E}">
        <p14:creationId xmlns:p14="http://schemas.microsoft.com/office/powerpoint/2010/main" val="1990275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354F0-18EE-4743-A789-020C2922D63E}"/>
              </a:ext>
            </a:extLst>
          </p:cNvPr>
          <p:cNvSpPr>
            <a:spLocks noGrp="1"/>
          </p:cNvSpPr>
          <p:nvPr>
            <p:ph type="title"/>
          </p:nvPr>
        </p:nvSpPr>
        <p:spPr/>
        <p:txBody>
          <a:bodyPr/>
          <a:lstStyle/>
          <a:p>
            <a:r>
              <a:rPr lang="zh-CN" altLang="en-US" dirty="0"/>
              <a:t>彩色霍夫圆检测</a:t>
            </a:r>
          </a:p>
        </p:txBody>
      </p:sp>
      <p:sp>
        <p:nvSpPr>
          <p:cNvPr id="5" name="矩形 4">
            <a:extLst>
              <a:ext uri="{FF2B5EF4-FFF2-40B4-BE49-F238E27FC236}">
                <a16:creationId xmlns:a16="http://schemas.microsoft.com/office/drawing/2014/main" id="{8A43E321-4ADE-6D9A-86F3-D6FBAB079950}"/>
              </a:ext>
            </a:extLst>
          </p:cNvPr>
          <p:cNvSpPr/>
          <p:nvPr/>
        </p:nvSpPr>
        <p:spPr>
          <a:xfrm>
            <a:off x="1605563" y="5525016"/>
            <a:ext cx="1985639" cy="209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DF78E837-6F66-B1FE-F7EC-C42F7C752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807" y="1507694"/>
            <a:ext cx="7806098" cy="4017322"/>
          </a:xfrm>
          <a:prstGeom prst="rect">
            <a:avLst/>
          </a:prstGeom>
        </p:spPr>
      </p:pic>
    </p:spTree>
    <p:extLst>
      <p:ext uri="{BB962C8B-B14F-4D97-AF65-F5344CB8AC3E}">
        <p14:creationId xmlns:p14="http://schemas.microsoft.com/office/powerpoint/2010/main" val="3824269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a:extLst>
              <a:ext uri="{FF2B5EF4-FFF2-40B4-BE49-F238E27FC236}">
                <a16:creationId xmlns:a16="http://schemas.microsoft.com/office/drawing/2014/main" id="{97471B6A-89CA-4837-8A56-CD8BDA80B88C}"/>
              </a:ext>
            </a:extLst>
          </p:cNvPr>
          <p:cNvSpPr txBox="1">
            <a:spLocks/>
          </p:cNvSpPr>
          <p:nvPr/>
        </p:nvSpPr>
        <p:spPr>
          <a:xfrm>
            <a:off x="6096000" y="1874775"/>
            <a:ext cx="5411787" cy="609398"/>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400" b="1" dirty="0">
                <a:solidFill>
                  <a:srgbClr val="063A65"/>
                </a:solidFill>
              </a:rPr>
              <a:t>模板匹配和左右识别</a:t>
            </a:r>
            <a:endParaRPr lang="en-GB" sz="4400" b="1" dirty="0">
              <a:solidFill>
                <a:srgbClr val="063A65"/>
              </a:solidFill>
            </a:endParaRPr>
          </a:p>
        </p:txBody>
      </p:sp>
      <p:sp>
        <p:nvSpPr>
          <p:cNvPr id="11" name="Espace réservé du texte 14">
            <a:extLst>
              <a:ext uri="{FF2B5EF4-FFF2-40B4-BE49-F238E27FC236}">
                <a16:creationId xmlns:a16="http://schemas.microsoft.com/office/drawing/2014/main" id="{23A21195-FDBA-4BB8-99F8-036A66B58B8C}"/>
              </a:ext>
            </a:extLst>
          </p:cNvPr>
          <p:cNvSpPr txBox="1">
            <a:spLocks/>
          </p:cNvSpPr>
          <p:nvPr/>
        </p:nvSpPr>
        <p:spPr>
          <a:xfrm>
            <a:off x="6260309" y="4040479"/>
            <a:ext cx="5411781" cy="1042721"/>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2400" dirty="0">
                <a:solidFill>
                  <a:schemeClr val="tx1">
                    <a:lumMod val="65000"/>
                    <a:lumOff val="35000"/>
                  </a:schemeClr>
                </a:solidFill>
              </a:rPr>
              <a:t>简要：主要采用模板匹配的方法完成对左右的识别</a:t>
            </a:r>
            <a:endParaRPr lang="en-US" altLang="zh-CN" sz="2400" dirty="0">
              <a:solidFill>
                <a:schemeClr val="tx1">
                  <a:lumMod val="65000"/>
                  <a:lumOff val="35000"/>
                </a:schemeClr>
              </a:solidFill>
            </a:endParaRPr>
          </a:p>
        </p:txBody>
      </p:sp>
      <p:sp>
        <p:nvSpPr>
          <p:cNvPr id="14" name="文本框 13">
            <a:extLst>
              <a:ext uri="{FF2B5EF4-FFF2-40B4-BE49-F238E27FC236}">
                <a16:creationId xmlns:a16="http://schemas.microsoft.com/office/drawing/2014/main" id="{D919BE81-0FFC-4B48-AB0E-E0FBF37BCA88}"/>
              </a:ext>
            </a:extLst>
          </p:cNvPr>
          <p:cNvSpPr txBox="1"/>
          <p:nvPr/>
        </p:nvSpPr>
        <p:spPr>
          <a:xfrm>
            <a:off x="3807995" y="3932858"/>
            <a:ext cx="1743242" cy="2123658"/>
          </a:xfrm>
          <a:prstGeom prst="rect">
            <a:avLst/>
          </a:prstGeom>
          <a:noFill/>
        </p:spPr>
        <p:txBody>
          <a:bodyPr wrap="square" rtlCol="0">
            <a:spAutoFit/>
          </a:bodyPr>
          <a:lstStyle/>
          <a:p>
            <a:r>
              <a:rPr lang="en-US" altLang="zh-CN" sz="9600" dirty="0">
                <a:solidFill>
                  <a:srgbClr val="BD9F68"/>
                </a:solidFill>
                <a:latin typeface="微软雅黑" panose="020B0503020204020204" pitchFamily="34" charset="-122"/>
                <a:ea typeface="微软雅黑" panose="020B0503020204020204" pitchFamily="34" charset="-122"/>
              </a:rPr>
              <a:t>03</a:t>
            </a:r>
          </a:p>
          <a:p>
            <a:endParaRPr lang="zh-CN" altLang="en-US" sz="3600" dirty="0"/>
          </a:p>
        </p:txBody>
      </p:sp>
      <p:sp>
        <p:nvSpPr>
          <p:cNvPr id="3" name="文本框 2">
            <a:extLst>
              <a:ext uri="{FF2B5EF4-FFF2-40B4-BE49-F238E27FC236}">
                <a16:creationId xmlns:a16="http://schemas.microsoft.com/office/drawing/2014/main" id="{F4E72A7E-CF7C-2A57-AB2D-A1BF05AA9C49}"/>
              </a:ext>
            </a:extLst>
          </p:cNvPr>
          <p:cNvSpPr txBox="1"/>
          <p:nvPr/>
        </p:nvSpPr>
        <p:spPr>
          <a:xfrm>
            <a:off x="5751511" y="2814633"/>
            <a:ext cx="6100762" cy="581057"/>
          </a:xfrm>
          <a:prstGeom prst="rect">
            <a:avLst/>
          </a:prstGeom>
          <a:noFill/>
        </p:spPr>
        <p:txBody>
          <a:bodyPr wrap="square">
            <a:spAutoFit/>
          </a:bodyPr>
          <a:lstStyle/>
          <a:p>
            <a:pPr algn="ctr">
              <a:lnSpc>
                <a:spcPct val="150000"/>
              </a:lnSpc>
            </a:pPr>
            <a:r>
              <a:rPr lang="zh-CN" altLang="en-US" sz="2400" cap="all" dirty="0">
                <a:solidFill>
                  <a:schemeClr val="tx1">
                    <a:lumMod val="65000"/>
                    <a:lumOff val="35000"/>
                  </a:schemeClr>
                </a:solidFill>
                <a:latin typeface="微软雅黑" panose="020B0503020204020204" pitchFamily="34" charset="-122"/>
                <a:ea typeface="微软雅黑" panose="020B0503020204020204" pitchFamily="34" charset="-122"/>
              </a:rPr>
              <a:t>负责人：李厚霖</a:t>
            </a:r>
            <a:endParaRPr lang="en-GB" altLang="zh-CN" sz="2400" cap="all"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535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模板采集与标定</a:t>
            </a:r>
          </a:p>
        </p:txBody>
      </p:sp>
      <p:sp>
        <p:nvSpPr>
          <p:cNvPr id="14" name="文本框 13">
            <a:extLst>
              <a:ext uri="{FF2B5EF4-FFF2-40B4-BE49-F238E27FC236}">
                <a16:creationId xmlns:a16="http://schemas.microsoft.com/office/drawing/2014/main" id="{E2E96786-9A0E-4780-8CA5-E645145FD6D2}"/>
              </a:ext>
            </a:extLst>
          </p:cNvPr>
          <p:cNvSpPr txBox="1"/>
          <p:nvPr/>
        </p:nvSpPr>
        <p:spPr>
          <a:xfrm>
            <a:off x="1738691" y="1986760"/>
            <a:ext cx="3483845" cy="1002582"/>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不同角度，不同光照条件下采集多个视频</a:t>
            </a:r>
          </a:p>
        </p:txBody>
      </p:sp>
      <p:sp>
        <p:nvSpPr>
          <p:cNvPr id="20" name="文本框 19">
            <a:extLst>
              <a:ext uri="{FF2B5EF4-FFF2-40B4-BE49-F238E27FC236}">
                <a16:creationId xmlns:a16="http://schemas.microsoft.com/office/drawing/2014/main" id="{F9645B90-95F4-4D38-9595-60A7C6BC6291}"/>
              </a:ext>
            </a:extLst>
          </p:cNvPr>
          <p:cNvSpPr txBox="1"/>
          <p:nvPr/>
        </p:nvSpPr>
        <p:spPr>
          <a:xfrm>
            <a:off x="7206201" y="1986760"/>
            <a:ext cx="3483845" cy="1482714"/>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定时截取视频、检测霍夫圆中心、选取合适的</a:t>
            </a:r>
            <a:r>
              <a:rPr lang="en-US" altLang="zh-CN" sz="2400" dirty="0">
                <a:solidFill>
                  <a:srgbClr val="000000">
                    <a:lumMod val="75000"/>
                    <a:lumOff val="25000"/>
                  </a:srgbClr>
                </a:solidFill>
                <a:latin typeface="Arial"/>
                <a:ea typeface="微软雅黑"/>
              </a:rPr>
              <a:t>R</a:t>
            </a:r>
            <a:r>
              <a:rPr lang="zh-CN" altLang="en-US" sz="2400" dirty="0">
                <a:solidFill>
                  <a:srgbClr val="000000">
                    <a:lumMod val="75000"/>
                    <a:lumOff val="25000"/>
                  </a:srgbClr>
                </a:solidFill>
                <a:latin typeface="Arial"/>
                <a:ea typeface="微软雅黑"/>
              </a:rPr>
              <a:t>和</a:t>
            </a:r>
            <a:r>
              <a:rPr lang="en-US" altLang="zh-CN" sz="2400" dirty="0">
                <a:solidFill>
                  <a:srgbClr val="000000">
                    <a:lumMod val="75000"/>
                    <a:lumOff val="25000"/>
                  </a:srgbClr>
                </a:solidFill>
                <a:latin typeface="Arial"/>
                <a:ea typeface="微软雅黑"/>
              </a:rPr>
              <a:t>ROI</a:t>
            </a:r>
            <a:endParaRPr lang="zh-CN" altLang="en-US" sz="2400" dirty="0">
              <a:solidFill>
                <a:srgbClr val="000000">
                  <a:lumMod val="75000"/>
                  <a:lumOff val="25000"/>
                </a:srgbClr>
              </a:solidFill>
              <a:latin typeface="Arial"/>
              <a:ea typeface="微软雅黑"/>
            </a:endParaRPr>
          </a:p>
        </p:txBody>
      </p:sp>
      <p:sp>
        <p:nvSpPr>
          <p:cNvPr id="3" name="矩形 2">
            <a:extLst>
              <a:ext uri="{FF2B5EF4-FFF2-40B4-BE49-F238E27FC236}">
                <a16:creationId xmlns:a16="http://schemas.microsoft.com/office/drawing/2014/main" id="{BE38081E-5CF3-20AF-D78E-145634317374}"/>
              </a:ext>
            </a:extLst>
          </p:cNvPr>
          <p:cNvSpPr/>
          <p:nvPr/>
        </p:nvSpPr>
        <p:spPr>
          <a:xfrm>
            <a:off x="2530036" y="1340472"/>
            <a:ext cx="1901154"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3200" b="1" cap="none" spc="0" dirty="0">
                <a:ln/>
                <a:solidFill>
                  <a:schemeClr val="accent4"/>
                </a:solidFill>
                <a:effectLst/>
                <a:latin typeface="微软雅黑" panose="020B0503020204020204" pitchFamily="34" charset="-122"/>
                <a:ea typeface="微软雅黑" panose="020B0503020204020204" pitchFamily="34" charset="-122"/>
              </a:rPr>
              <a:t>视频采集</a:t>
            </a:r>
          </a:p>
        </p:txBody>
      </p:sp>
      <p:pic>
        <p:nvPicPr>
          <p:cNvPr id="6" name="图片 5">
            <a:extLst>
              <a:ext uri="{FF2B5EF4-FFF2-40B4-BE49-F238E27FC236}">
                <a16:creationId xmlns:a16="http://schemas.microsoft.com/office/drawing/2014/main" id="{9E060217-BC36-4167-9A24-7AA6E615C486}"/>
              </a:ext>
            </a:extLst>
          </p:cNvPr>
          <p:cNvPicPr>
            <a:picLocks noChangeAspect="1"/>
          </p:cNvPicPr>
          <p:nvPr/>
        </p:nvPicPr>
        <p:blipFill>
          <a:blip r:embed="rId3"/>
          <a:stretch>
            <a:fillRect/>
          </a:stretch>
        </p:blipFill>
        <p:spPr>
          <a:xfrm>
            <a:off x="1377469" y="4114948"/>
            <a:ext cx="2103144" cy="1318928"/>
          </a:xfrm>
          <a:prstGeom prst="rect">
            <a:avLst/>
          </a:prstGeom>
        </p:spPr>
      </p:pic>
      <p:pic>
        <p:nvPicPr>
          <p:cNvPr id="8" name="图片 7">
            <a:extLst>
              <a:ext uri="{FF2B5EF4-FFF2-40B4-BE49-F238E27FC236}">
                <a16:creationId xmlns:a16="http://schemas.microsoft.com/office/drawing/2014/main" id="{4621FF2D-C13D-100B-872D-73E45D61CC35}"/>
              </a:ext>
            </a:extLst>
          </p:cNvPr>
          <p:cNvPicPr>
            <a:picLocks noChangeAspect="1"/>
          </p:cNvPicPr>
          <p:nvPr/>
        </p:nvPicPr>
        <p:blipFill>
          <a:blip r:embed="rId4"/>
          <a:stretch>
            <a:fillRect/>
          </a:stretch>
        </p:blipFill>
        <p:spPr>
          <a:xfrm>
            <a:off x="3504710" y="2989342"/>
            <a:ext cx="2251608" cy="1424124"/>
          </a:xfrm>
          <a:prstGeom prst="rect">
            <a:avLst/>
          </a:prstGeom>
        </p:spPr>
      </p:pic>
      <p:sp>
        <p:nvSpPr>
          <p:cNvPr id="9" name="矩形 8">
            <a:extLst>
              <a:ext uri="{FF2B5EF4-FFF2-40B4-BE49-F238E27FC236}">
                <a16:creationId xmlns:a16="http://schemas.microsoft.com/office/drawing/2014/main" id="{D297C1F8-B736-5BD0-FCB0-9A6A4C8B812D}"/>
              </a:ext>
            </a:extLst>
          </p:cNvPr>
          <p:cNvSpPr/>
          <p:nvPr/>
        </p:nvSpPr>
        <p:spPr>
          <a:xfrm>
            <a:off x="7206201" y="1340472"/>
            <a:ext cx="3467616"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3200" b="1" cap="none" spc="0" dirty="0">
                <a:ln/>
                <a:solidFill>
                  <a:schemeClr val="accent4"/>
                </a:solidFill>
                <a:effectLst/>
                <a:latin typeface="Arial"/>
                <a:ea typeface="微软雅黑"/>
              </a:rPr>
              <a:t>图像处理获得模板</a:t>
            </a:r>
            <a:endParaRPr lang="zh-CN" altLang="en-US" sz="3200" b="1" cap="none" spc="0" dirty="0">
              <a:ln/>
              <a:solidFill>
                <a:schemeClr val="accent4"/>
              </a:solidFill>
              <a:effectLst/>
            </a:endParaRPr>
          </a:p>
        </p:txBody>
      </p:sp>
      <p:pic>
        <p:nvPicPr>
          <p:cNvPr id="13" name="图片 12">
            <a:extLst>
              <a:ext uri="{FF2B5EF4-FFF2-40B4-BE49-F238E27FC236}">
                <a16:creationId xmlns:a16="http://schemas.microsoft.com/office/drawing/2014/main" id="{452A08C0-3A7E-4D28-539C-5EEA5E7F5060}"/>
              </a:ext>
            </a:extLst>
          </p:cNvPr>
          <p:cNvPicPr>
            <a:picLocks noChangeAspect="1"/>
          </p:cNvPicPr>
          <p:nvPr/>
        </p:nvPicPr>
        <p:blipFill>
          <a:blip r:embed="rId5"/>
          <a:stretch>
            <a:fillRect/>
          </a:stretch>
        </p:blipFill>
        <p:spPr>
          <a:xfrm>
            <a:off x="8957764" y="3050853"/>
            <a:ext cx="1287067" cy="1292865"/>
          </a:xfrm>
          <a:prstGeom prst="rect">
            <a:avLst/>
          </a:prstGeom>
        </p:spPr>
      </p:pic>
      <p:pic>
        <p:nvPicPr>
          <p:cNvPr id="16" name="图片 15">
            <a:extLst>
              <a:ext uri="{FF2B5EF4-FFF2-40B4-BE49-F238E27FC236}">
                <a16:creationId xmlns:a16="http://schemas.microsoft.com/office/drawing/2014/main" id="{15B10531-91FD-1B3E-6D61-6BE71B209697}"/>
              </a:ext>
            </a:extLst>
          </p:cNvPr>
          <p:cNvPicPr>
            <a:picLocks noChangeAspect="1"/>
          </p:cNvPicPr>
          <p:nvPr/>
        </p:nvPicPr>
        <p:blipFill>
          <a:blip r:embed="rId6"/>
          <a:stretch>
            <a:fillRect/>
          </a:stretch>
        </p:blipFill>
        <p:spPr>
          <a:xfrm>
            <a:off x="8957764" y="4533567"/>
            <a:ext cx="1287067" cy="1292865"/>
          </a:xfrm>
          <a:prstGeom prst="rect">
            <a:avLst/>
          </a:prstGeom>
        </p:spPr>
      </p:pic>
      <p:pic>
        <p:nvPicPr>
          <p:cNvPr id="18" name="图片 17">
            <a:extLst>
              <a:ext uri="{FF2B5EF4-FFF2-40B4-BE49-F238E27FC236}">
                <a16:creationId xmlns:a16="http://schemas.microsoft.com/office/drawing/2014/main" id="{93D20AF0-449E-5CEA-BF05-18439A9089D3}"/>
              </a:ext>
            </a:extLst>
          </p:cNvPr>
          <p:cNvPicPr>
            <a:picLocks noChangeAspect="1"/>
          </p:cNvPicPr>
          <p:nvPr/>
        </p:nvPicPr>
        <p:blipFill>
          <a:blip r:embed="rId7"/>
          <a:stretch>
            <a:fillRect/>
          </a:stretch>
        </p:blipFill>
        <p:spPr>
          <a:xfrm>
            <a:off x="7206201" y="3825015"/>
            <a:ext cx="1191254" cy="1176901"/>
          </a:xfrm>
          <a:prstGeom prst="rect">
            <a:avLst/>
          </a:prstGeom>
        </p:spPr>
      </p:pic>
    </p:spTree>
    <p:extLst>
      <p:ext uri="{BB962C8B-B14F-4D97-AF65-F5344CB8AC3E}">
        <p14:creationId xmlns:p14="http://schemas.microsoft.com/office/powerpoint/2010/main" val="408392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429305" y="1394774"/>
            <a:ext cx="9507985" cy="1251048"/>
          </a:xfrm>
          <a:prstGeom prst="rect">
            <a:avLst/>
          </a:prstGeom>
          <a:noFill/>
        </p:spPr>
        <p:txBody>
          <a:bodyPr wrap="square" rtlCol="0">
            <a:spAutoFit/>
          </a:bodyPr>
          <a:lstStyle/>
          <a:p>
            <a:pPr>
              <a:lnSpc>
                <a:spcPct val="130000"/>
              </a:lnSpc>
            </a:pPr>
            <a:r>
              <a:rPr lang="zh-CN" altLang="en-US" sz="2000" dirty="0">
                <a:latin typeface="+mn-ea"/>
              </a:rPr>
              <a:t>六种匹配算法：方差匹配法、归一化方差匹配法、 相关性匹配法、归一化的相关性匹配法、相关系数匹配法、</a:t>
            </a:r>
            <a:r>
              <a:rPr lang="zh-CN" altLang="en-US" sz="2000" b="1" dirty="0">
                <a:solidFill>
                  <a:srgbClr val="FF0000"/>
                </a:solidFill>
                <a:latin typeface="+mn-ea"/>
              </a:rPr>
              <a:t>归一化的相关系数匹配法（</a:t>
            </a:r>
            <a:r>
              <a:rPr lang="en-US" altLang="zh-CN" sz="2000" b="1" i="0" dirty="0">
                <a:solidFill>
                  <a:srgbClr val="FF0000"/>
                </a:solidFill>
                <a:effectLst/>
                <a:latin typeface="+mn-ea"/>
              </a:rPr>
              <a:t>CV_TM_CCOEFF_NORMED</a:t>
            </a:r>
            <a:r>
              <a:rPr lang="zh-CN" altLang="en-US" sz="2000" b="1" i="0" dirty="0">
                <a:solidFill>
                  <a:srgbClr val="FF0000"/>
                </a:solidFill>
                <a:effectLst/>
                <a:latin typeface="+mn-ea"/>
              </a:rPr>
              <a:t>）</a:t>
            </a:r>
            <a:endParaRPr lang="en-US" altLang="zh-CN" sz="2000" b="1" i="0" dirty="0">
              <a:solidFill>
                <a:srgbClr val="FF0000"/>
              </a:solidFill>
              <a:effectLst/>
              <a:latin typeface="+mn-ea"/>
            </a:endParaRPr>
          </a:p>
          <a:p>
            <a:pPr>
              <a:lnSpc>
                <a:spcPct val="130000"/>
              </a:lnSpc>
            </a:pPr>
            <a:endParaRPr lang="zh-CN" altLang="en-US" sz="2000" dirty="0">
              <a:solidFill>
                <a:srgbClr val="FF0000"/>
              </a:solidFill>
              <a:latin typeface="+mn-ea"/>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模板匹配算法</a:t>
            </a:r>
          </a:p>
        </p:txBody>
      </p:sp>
      <p:pic>
        <p:nvPicPr>
          <p:cNvPr id="5" name="图片 4">
            <a:extLst>
              <a:ext uri="{FF2B5EF4-FFF2-40B4-BE49-F238E27FC236}">
                <a16:creationId xmlns:a16="http://schemas.microsoft.com/office/drawing/2014/main" id="{A17AA91A-7712-4C4E-5FD0-486D1A729212}"/>
              </a:ext>
            </a:extLst>
          </p:cNvPr>
          <p:cNvPicPr>
            <a:picLocks noChangeAspect="1"/>
          </p:cNvPicPr>
          <p:nvPr/>
        </p:nvPicPr>
        <p:blipFill>
          <a:blip r:embed="rId3"/>
          <a:stretch>
            <a:fillRect/>
          </a:stretch>
        </p:blipFill>
        <p:spPr>
          <a:xfrm>
            <a:off x="3719449" y="2208652"/>
            <a:ext cx="4487456" cy="2440696"/>
          </a:xfrm>
          <a:prstGeom prst="rect">
            <a:avLst/>
          </a:prstGeom>
        </p:spPr>
      </p:pic>
      <p:sp>
        <p:nvSpPr>
          <p:cNvPr id="8" name="矩形 7">
            <a:extLst>
              <a:ext uri="{FF2B5EF4-FFF2-40B4-BE49-F238E27FC236}">
                <a16:creationId xmlns:a16="http://schemas.microsoft.com/office/drawing/2014/main" id="{BBA8C149-68DA-B887-0C30-60913087446B}"/>
              </a:ext>
            </a:extLst>
          </p:cNvPr>
          <p:cNvSpPr/>
          <p:nvPr/>
        </p:nvSpPr>
        <p:spPr>
          <a:xfrm>
            <a:off x="2044858" y="4649348"/>
            <a:ext cx="7042312"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400" b="1" cap="none" spc="0" dirty="0">
                <a:ln/>
                <a:solidFill>
                  <a:schemeClr val="accent4"/>
                </a:solidFill>
                <a:effectLst/>
              </a:rPr>
              <a:t>1</a:t>
            </a:r>
            <a:r>
              <a:rPr lang="zh-CN" altLang="en-US" sz="2400" b="1" cap="none" spc="0" dirty="0">
                <a:ln/>
                <a:solidFill>
                  <a:schemeClr val="accent4"/>
                </a:solidFill>
                <a:effectLst/>
              </a:rPr>
              <a:t>、选取得到</a:t>
            </a:r>
            <a:r>
              <a:rPr lang="zh-CN" altLang="en-US" sz="2400" b="1" dirty="0">
                <a:ln/>
                <a:solidFill>
                  <a:schemeClr val="accent4"/>
                </a:solidFill>
              </a:rPr>
              <a:t>与三类模板匹配度最高</a:t>
            </a:r>
            <a:r>
              <a:rPr lang="zh-CN" altLang="en-US" sz="2400" b="1" cap="none" spc="0" dirty="0">
                <a:ln/>
                <a:solidFill>
                  <a:schemeClr val="accent4"/>
                </a:solidFill>
                <a:effectLst/>
              </a:rPr>
              <a:t>三个</a:t>
            </a:r>
            <a:r>
              <a:rPr lang="en-US" altLang="zh-CN" sz="2400" b="1" cap="none" spc="0" dirty="0" err="1">
                <a:ln/>
                <a:solidFill>
                  <a:schemeClr val="accent4"/>
                </a:solidFill>
                <a:effectLst/>
              </a:rPr>
              <a:t>max_value</a:t>
            </a:r>
            <a:endParaRPr lang="zh-CN" altLang="en-US" sz="2400" b="1" cap="none" spc="0" dirty="0">
              <a:ln/>
              <a:solidFill>
                <a:schemeClr val="accent4"/>
              </a:solidFill>
              <a:effectLst/>
            </a:endParaRPr>
          </a:p>
        </p:txBody>
      </p:sp>
      <p:sp>
        <p:nvSpPr>
          <p:cNvPr id="9" name="矩形 8">
            <a:extLst>
              <a:ext uri="{FF2B5EF4-FFF2-40B4-BE49-F238E27FC236}">
                <a16:creationId xmlns:a16="http://schemas.microsoft.com/office/drawing/2014/main" id="{F478A2D8-D988-BC66-47F9-F007BEF19EE5}"/>
              </a:ext>
            </a:extLst>
          </p:cNvPr>
          <p:cNvSpPr/>
          <p:nvPr/>
        </p:nvSpPr>
        <p:spPr>
          <a:xfrm>
            <a:off x="3147917" y="5232393"/>
            <a:ext cx="5896166"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400" b="1" dirty="0">
                <a:ln/>
                <a:solidFill>
                  <a:schemeClr val="accent4"/>
                </a:solidFill>
              </a:rPr>
              <a:t>2</a:t>
            </a:r>
            <a:r>
              <a:rPr lang="zh-CN" altLang="en-US" sz="2400" b="1" dirty="0">
                <a:ln/>
                <a:solidFill>
                  <a:schemeClr val="accent4"/>
                </a:solidFill>
              </a:rPr>
              <a:t>、得到三个值中的最大值对应的模板类型</a:t>
            </a:r>
            <a:endParaRPr lang="zh-CN" altLang="en-US" sz="2400" b="1" cap="none" spc="0" dirty="0">
              <a:ln/>
              <a:solidFill>
                <a:schemeClr val="accent4"/>
              </a:solidFill>
              <a:effectLst/>
            </a:endParaRPr>
          </a:p>
        </p:txBody>
      </p:sp>
    </p:spTree>
    <p:extLst>
      <p:ext uri="{BB962C8B-B14F-4D97-AF65-F5344CB8AC3E}">
        <p14:creationId xmlns:p14="http://schemas.microsoft.com/office/powerpoint/2010/main" val="30310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算法优化</a:t>
            </a:r>
          </a:p>
        </p:txBody>
      </p:sp>
      <p:sp>
        <p:nvSpPr>
          <p:cNvPr id="14" name="文本框 13">
            <a:extLst>
              <a:ext uri="{FF2B5EF4-FFF2-40B4-BE49-F238E27FC236}">
                <a16:creationId xmlns:a16="http://schemas.microsoft.com/office/drawing/2014/main" id="{E2E96786-9A0E-4780-8CA5-E645145FD6D2}"/>
              </a:ext>
            </a:extLst>
          </p:cNvPr>
          <p:cNvSpPr txBox="1"/>
          <p:nvPr/>
        </p:nvSpPr>
        <p:spPr>
          <a:xfrm>
            <a:off x="1635449" y="2022270"/>
            <a:ext cx="2413000" cy="2442976"/>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检测到霍夫圆后，确定霍夫圆圆心，设置与模板相同大小的半径，得到对应的</a:t>
            </a:r>
            <a:r>
              <a:rPr lang="en-US" altLang="zh-CN" sz="2400" dirty="0">
                <a:solidFill>
                  <a:srgbClr val="000000">
                    <a:lumMod val="75000"/>
                    <a:lumOff val="25000"/>
                  </a:srgbClr>
                </a:solidFill>
                <a:latin typeface="Arial"/>
                <a:ea typeface="微软雅黑"/>
              </a:rPr>
              <a:t>ROI</a:t>
            </a:r>
            <a:r>
              <a:rPr lang="zh-CN" altLang="en-US" sz="2400" dirty="0">
                <a:solidFill>
                  <a:srgbClr val="000000">
                    <a:lumMod val="75000"/>
                    <a:lumOff val="25000"/>
                  </a:srgbClr>
                </a:solidFill>
                <a:latin typeface="Arial"/>
                <a:ea typeface="微软雅黑"/>
              </a:rPr>
              <a:t>。</a:t>
            </a:r>
          </a:p>
        </p:txBody>
      </p:sp>
      <p:sp>
        <p:nvSpPr>
          <p:cNvPr id="24" name="文本框 23">
            <a:extLst>
              <a:ext uri="{FF2B5EF4-FFF2-40B4-BE49-F238E27FC236}">
                <a16:creationId xmlns:a16="http://schemas.microsoft.com/office/drawing/2014/main" id="{58FAD13C-F464-4A4C-9331-C4E509E480BF}"/>
              </a:ext>
            </a:extLst>
          </p:cNvPr>
          <p:cNvSpPr txBox="1"/>
          <p:nvPr/>
        </p:nvSpPr>
        <p:spPr>
          <a:xfrm>
            <a:off x="5062508" y="2022270"/>
            <a:ext cx="2413000" cy="1485278"/>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a:ea typeface="微软雅黑"/>
              </a:rPr>
              <a:t>用大津法对图片进行二值化处理，得到对应的结果。</a:t>
            </a:r>
          </a:p>
        </p:txBody>
      </p:sp>
      <p:sp>
        <p:nvSpPr>
          <p:cNvPr id="27" name="文本框 26">
            <a:extLst>
              <a:ext uri="{FF2B5EF4-FFF2-40B4-BE49-F238E27FC236}">
                <a16:creationId xmlns:a16="http://schemas.microsoft.com/office/drawing/2014/main" id="{BB9AD147-0018-4C99-8570-836E9F067C93}"/>
              </a:ext>
            </a:extLst>
          </p:cNvPr>
          <p:cNvSpPr txBox="1"/>
          <p:nvPr/>
        </p:nvSpPr>
        <p:spPr>
          <a:xfrm>
            <a:off x="8489567" y="2022270"/>
            <a:ext cx="2413000" cy="2853602"/>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a:ea typeface="微软雅黑"/>
              </a:rPr>
              <a:t>为减少偶然性，提高精确度。设计</a:t>
            </a:r>
            <a:r>
              <a:rPr lang="en-US" altLang="zh-CN" sz="2000" dirty="0">
                <a:solidFill>
                  <a:srgbClr val="000000">
                    <a:lumMod val="75000"/>
                    <a:lumOff val="25000"/>
                  </a:srgbClr>
                </a:solidFill>
                <a:latin typeface="Arial"/>
                <a:ea typeface="微软雅黑"/>
              </a:rPr>
              <a:t>list</a:t>
            </a:r>
            <a:r>
              <a:rPr lang="zh-CN" altLang="en-US" sz="2000" dirty="0">
                <a:solidFill>
                  <a:srgbClr val="000000">
                    <a:lumMod val="75000"/>
                    <a:lumOff val="25000"/>
                  </a:srgbClr>
                </a:solidFill>
                <a:latin typeface="Arial"/>
                <a:ea typeface="微软雅黑"/>
              </a:rPr>
              <a:t>，每次有匹配结果后读入数据，共</a:t>
            </a:r>
            <a:r>
              <a:rPr lang="en-US" altLang="zh-CN" sz="2000" dirty="0">
                <a:solidFill>
                  <a:srgbClr val="000000">
                    <a:lumMod val="75000"/>
                    <a:lumOff val="25000"/>
                  </a:srgbClr>
                </a:solidFill>
                <a:latin typeface="Arial"/>
                <a:ea typeface="微软雅黑"/>
              </a:rPr>
              <a:t>10</a:t>
            </a:r>
            <a:r>
              <a:rPr lang="zh-CN" altLang="en-US" sz="2000" dirty="0">
                <a:solidFill>
                  <a:srgbClr val="000000">
                    <a:lumMod val="75000"/>
                    <a:lumOff val="25000"/>
                  </a:srgbClr>
                </a:solidFill>
                <a:latin typeface="Arial"/>
                <a:ea typeface="微软雅黑"/>
              </a:rPr>
              <a:t>个数值。选取</a:t>
            </a:r>
            <a:r>
              <a:rPr lang="en-US" altLang="zh-CN" sz="2000" dirty="0">
                <a:solidFill>
                  <a:srgbClr val="000000">
                    <a:lumMod val="75000"/>
                    <a:lumOff val="25000"/>
                  </a:srgbClr>
                </a:solidFill>
                <a:latin typeface="Arial"/>
                <a:ea typeface="微软雅黑"/>
              </a:rPr>
              <a:t>list</a:t>
            </a:r>
            <a:r>
              <a:rPr lang="zh-CN" altLang="en-US" sz="2000" dirty="0">
                <a:solidFill>
                  <a:srgbClr val="000000">
                    <a:lumMod val="75000"/>
                    <a:lumOff val="25000"/>
                  </a:srgbClr>
                </a:solidFill>
                <a:latin typeface="Arial"/>
                <a:ea typeface="微软雅黑"/>
              </a:rPr>
              <a:t>中次数最多的模板，则为最终的结果。</a:t>
            </a:r>
          </a:p>
        </p:txBody>
      </p:sp>
      <p:sp>
        <p:nvSpPr>
          <p:cNvPr id="2" name="矩形 1">
            <a:extLst>
              <a:ext uri="{FF2B5EF4-FFF2-40B4-BE49-F238E27FC236}">
                <a16:creationId xmlns:a16="http://schemas.microsoft.com/office/drawing/2014/main" id="{9B0D28B2-7534-5B8D-610A-35C8174313C8}"/>
              </a:ext>
            </a:extLst>
          </p:cNvPr>
          <p:cNvSpPr/>
          <p:nvPr/>
        </p:nvSpPr>
        <p:spPr>
          <a:xfrm>
            <a:off x="2091583" y="1366474"/>
            <a:ext cx="1500732"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2800" b="1" cap="none" spc="0" dirty="0">
                <a:ln/>
                <a:solidFill>
                  <a:schemeClr val="accent4"/>
                </a:solidFill>
                <a:effectLst/>
              </a:rPr>
              <a:t>截取</a:t>
            </a:r>
            <a:r>
              <a:rPr lang="en-US" altLang="zh-CN" sz="2800" b="1" cap="none" spc="0" dirty="0">
                <a:ln/>
                <a:solidFill>
                  <a:schemeClr val="accent4"/>
                </a:solidFill>
                <a:effectLst/>
              </a:rPr>
              <a:t>ROI</a:t>
            </a:r>
            <a:endParaRPr lang="zh-CN" altLang="en-US" sz="2800" b="1" cap="none" spc="0" dirty="0">
              <a:ln/>
              <a:solidFill>
                <a:schemeClr val="accent4"/>
              </a:solidFill>
              <a:effectLst/>
            </a:endParaRPr>
          </a:p>
        </p:txBody>
      </p:sp>
      <p:sp>
        <p:nvSpPr>
          <p:cNvPr id="3" name="矩形 2">
            <a:extLst>
              <a:ext uri="{FF2B5EF4-FFF2-40B4-BE49-F238E27FC236}">
                <a16:creationId xmlns:a16="http://schemas.microsoft.com/office/drawing/2014/main" id="{C24C16FC-14B5-406A-4DFB-FBF833BA2B27}"/>
              </a:ext>
            </a:extLst>
          </p:cNvPr>
          <p:cNvSpPr/>
          <p:nvPr/>
        </p:nvSpPr>
        <p:spPr>
          <a:xfrm>
            <a:off x="5242045" y="1365787"/>
            <a:ext cx="1980029"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2800" b="1" dirty="0">
                <a:ln/>
                <a:solidFill>
                  <a:schemeClr val="accent4"/>
                </a:solidFill>
              </a:rPr>
              <a:t>二值化</a:t>
            </a:r>
            <a:r>
              <a:rPr lang="zh-CN" altLang="en-US" sz="2800" b="1" cap="none" spc="0" dirty="0">
                <a:ln/>
                <a:solidFill>
                  <a:schemeClr val="accent4"/>
                </a:solidFill>
                <a:effectLst/>
              </a:rPr>
              <a:t>算法</a:t>
            </a:r>
          </a:p>
        </p:txBody>
      </p:sp>
      <p:pic>
        <p:nvPicPr>
          <p:cNvPr id="6" name="图片 5">
            <a:extLst>
              <a:ext uri="{FF2B5EF4-FFF2-40B4-BE49-F238E27FC236}">
                <a16:creationId xmlns:a16="http://schemas.microsoft.com/office/drawing/2014/main" id="{7705FE16-D3C1-6B83-9A72-599FC2A6B0D3}"/>
              </a:ext>
            </a:extLst>
          </p:cNvPr>
          <p:cNvPicPr>
            <a:picLocks noChangeAspect="1"/>
          </p:cNvPicPr>
          <p:nvPr/>
        </p:nvPicPr>
        <p:blipFill>
          <a:blip r:embed="rId3"/>
          <a:stretch>
            <a:fillRect/>
          </a:stretch>
        </p:blipFill>
        <p:spPr>
          <a:xfrm>
            <a:off x="5132243" y="3747343"/>
            <a:ext cx="830934" cy="797156"/>
          </a:xfrm>
          <a:prstGeom prst="rect">
            <a:avLst/>
          </a:prstGeom>
        </p:spPr>
      </p:pic>
      <p:pic>
        <p:nvPicPr>
          <p:cNvPr id="8" name="图片 7">
            <a:extLst>
              <a:ext uri="{FF2B5EF4-FFF2-40B4-BE49-F238E27FC236}">
                <a16:creationId xmlns:a16="http://schemas.microsoft.com/office/drawing/2014/main" id="{24A3E25B-5B3F-B3D8-3800-9D8BD68058F5}"/>
              </a:ext>
            </a:extLst>
          </p:cNvPr>
          <p:cNvPicPr>
            <a:picLocks noChangeAspect="1"/>
          </p:cNvPicPr>
          <p:nvPr/>
        </p:nvPicPr>
        <p:blipFill>
          <a:blip r:embed="rId4"/>
          <a:stretch>
            <a:fillRect/>
          </a:stretch>
        </p:blipFill>
        <p:spPr>
          <a:xfrm>
            <a:off x="6391140" y="3766415"/>
            <a:ext cx="830934" cy="816228"/>
          </a:xfrm>
          <a:prstGeom prst="rect">
            <a:avLst/>
          </a:prstGeom>
        </p:spPr>
      </p:pic>
      <p:sp>
        <p:nvSpPr>
          <p:cNvPr id="9" name="矩形 8">
            <a:extLst>
              <a:ext uri="{FF2B5EF4-FFF2-40B4-BE49-F238E27FC236}">
                <a16:creationId xmlns:a16="http://schemas.microsoft.com/office/drawing/2014/main" id="{6470BB25-489D-22C9-7B80-C8C1987814C2}"/>
              </a:ext>
            </a:extLst>
          </p:cNvPr>
          <p:cNvSpPr/>
          <p:nvPr/>
        </p:nvSpPr>
        <p:spPr>
          <a:xfrm>
            <a:off x="9007417" y="1365787"/>
            <a:ext cx="1377300" cy="52322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2800" b="1" cap="none" spc="0" dirty="0">
                <a:ln/>
                <a:solidFill>
                  <a:schemeClr val="accent4"/>
                </a:solidFill>
                <a:effectLst/>
              </a:rPr>
              <a:t>设置</a:t>
            </a:r>
            <a:r>
              <a:rPr lang="en-US" altLang="zh-CN" sz="2800" b="1" cap="none" spc="0" dirty="0">
                <a:ln/>
                <a:solidFill>
                  <a:schemeClr val="accent4"/>
                </a:solidFill>
                <a:effectLst/>
              </a:rPr>
              <a:t>list</a:t>
            </a:r>
            <a:endParaRPr lang="zh-CN" altLang="en-US" sz="2800" b="1" cap="none" spc="0" dirty="0">
              <a:ln/>
              <a:solidFill>
                <a:schemeClr val="accent4"/>
              </a:solidFill>
              <a:effectLst/>
            </a:endParaRPr>
          </a:p>
        </p:txBody>
      </p:sp>
    </p:spTree>
    <p:extLst>
      <p:ext uri="{BB962C8B-B14F-4D97-AF65-F5344CB8AC3E}">
        <p14:creationId xmlns:p14="http://schemas.microsoft.com/office/powerpoint/2010/main" val="681814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最终效果</a:t>
            </a:r>
          </a:p>
        </p:txBody>
      </p:sp>
      <p:pic>
        <p:nvPicPr>
          <p:cNvPr id="3" name="e8b6c428da3b950dc6d9d4d7c1ae7962">
            <a:hlinkClick r:id="" action="ppaction://media"/>
            <a:extLst>
              <a:ext uri="{FF2B5EF4-FFF2-40B4-BE49-F238E27FC236}">
                <a16:creationId xmlns:a16="http://schemas.microsoft.com/office/drawing/2014/main" id="{09DB8DBA-2CD5-E44C-80B3-F1D79432CC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9373" y="1348656"/>
            <a:ext cx="7616085" cy="4284048"/>
          </a:xfrm>
          <a:prstGeom prst="rect">
            <a:avLst/>
          </a:prstGeom>
        </p:spPr>
      </p:pic>
    </p:spTree>
    <p:extLst>
      <p:ext uri="{BB962C8B-B14F-4D97-AF65-F5344CB8AC3E}">
        <p14:creationId xmlns:p14="http://schemas.microsoft.com/office/powerpoint/2010/main" val="88840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7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a:extLst>
              <a:ext uri="{FF2B5EF4-FFF2-40B4-BE49-F238E27FC236}">
                <a16:creationId xmlns:a16="http://schemas.microsoft.com/office/drawing/2014/main" id="{97471B6A-89CA-4837-8A56-CD8BDA80B88C}"/>
              </a:ext>
            </a:extLst>
          </p:cNvPr>
          <p:cNvSpPr txBox="1">
            <a:spLocks/>
          </p:cNvSpPr>
          <p:nvPr/>
        </p:nvSpPr>
        <p:spPr>
          <a:xfrm>
            <a:off x="6096000" y="1874775"/>
            <a:ext cx="5411787" cy="609398"/>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en-US" altLang="zh-CN" sz="4400" b="1" dirty="0">
                <a:solidFill>
                  <a:srgbClr val="063A65"/>
                </a:solidFill>
              </a:rPr>
              <a:t>App</a:t>
            </a:r>
            <a:r>
              <a:rPr lang="zh-CN" altLang="en-US" sz="4400" b="1" dirty="0">
                <a:solidFill>
                  <a:srgbClr val="063A65"/>
                </a:solidFill>
              </a:rPr>
              <a:t>开发</a:t>
            </a:r>
          </a:p>
        </p:txBody>
      </p:sp>
      <p:sp>
        <p:nvSpPr>
          <p:cNvPr id="11" name="Espace réservé du texte 14">
            <a:extLst>
              <a:ext uri="{FF2B5EF4-FFF2-40B4-BE49-F238E27FC236}">
                <a16:creationId xmlns:a16="http://schemas.microsoft.com/office/drawing/2014/main" id="{23A21195-FDBA-4BB8-99F8-036A66B58B8C}"/>
              </a:ext>
            </a:extLst>
          </p:cNvPr>
          <p:cNvSpPr txBox="1">
            <a:spLocks/>
          </p:cNvSpPr>
          <p:nvPr/>
        </p:nvSpPr>
        <p:spPr>
          <a:xfrm>
            <a:off x="6260309" y="3831702"/>
            <a:ext cx="5411781" cy="488724"/>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2400" dirty="0">
                <a:solidFill>
                  <a:schemeClr val="tx1">
                    <a:lumMod val="65000"/>
                    <a:lumOff val="35000"/>
                  </a:schemeClr>
                </a:solidFill>
              </a:rPr>
              <a:t>简要：对小车蓝牙远程控制</a:t>
            </a:r>
            <a:r>
              <a:rPr lang="en-US" altLang="zh-CN" sz="2400" dirty="0">
                <a:solidFill>
                  <a:schemeClr val="tx1">
                    <a:lumMod val="65000"/>
                    <a:lumOff val="35000"/>
                  </a:schemeClr>
                </a:solidFill>
              </a:rPr>
              <a:t>APP</a:t>
            </a:r>
            <a:r>
              <a:rPr lang="zh-CN" altLang="en-US" sz="2400" dirty="0">
                <a:solidFill>
                  <a:schemeClr val="tx1">
                    <a:lumMod val="65000"/>
                    <a:lumOff val="35000"/>
                  </a:schemeClr>
                </a:solidFill>
              </a:rPr>
              <a:t>的开发</a:t>
            </a:r>
            <a:endParaRPr lang="en-US" altLang="zh-CN" sz="2400" dirty="0">
              <a:solidFill>
                <a:schemeClr val="tx1">
                  <a:lumMod val="65000"/>
                  <a:lumOff val="35000"/>
                </a:schemeClr>
              </a:solidFill>
            </a:endParaRPr>
          </a:p>
        </p:txBody>
      </p:sp>
      <p:sp>
        <p:nvSpPr>
          <p:cNvPr id="14" name="文本框 13">
            <a:extLst>
              <a:ext uri="{FF2B5EF4-FFF2-40B4-BE49-F238E27FC236}">
                <a16:creationId xmlns:a16="http://schemas.microsoft.com/office/drawing/2014/main" id="{D919BE81-0FFC-4B48-AB0E-E0FBF37BCA88}"/>
              </a:ext>
            </a:extLst>
          </p:cNvPr>
          <p:cNvSpPr txBox="1"/>
          <p:nvPr/>
        </p:nvSpPr>
        <p:spPr>
          <a:xfrm>
            <a:off x="3807995" y="3932858"/>
            <a:ext cx="1743242" cy="2123658"/>
          </a:xfrm>
          <a:prstGeom prst="rect">
            <a:avLst/>
          </a:prstGeom>
          <a:noFill/>
        </p:spPr>
        <p:txBody>
          <a:bodyPr wrap="square" rtlCol="0">
            <a:spAutoFit/>
          </a:bodyPr>
          <a:lstStyle/>
          <a:p>
            <a:r>
              <a:rPr lang="en-US" altLang="zh-CN" sz="9600" dirty="0">
                <a:solidFill>
                  <a:srgbClr val="BD9F68"/>
                </a:solidFill>
                <a:latin typeface="微软雅黑" panose="020B0503020204020204" pitchFamily="34" charset="-122"/>
                <a:ea typeface="微软雅黑" panose="020B0503020204020204" pitchFamily="34" charset="-122"/>
              </a:rPr>
              <a:t>04</a:t>
            </a:r>
          </a:p>
          <a:p>
            <a:endParaRPr lang="zh-CN" altLang="en-US" sz="3600" dirty="0"/>
          </a:p>
        </p:txBody>
      </p:sp>
      <p:sp>
        <p:nvSpPr>
          <p:cNvPr id="3" name="文本框 2">
            <a:extLst>
              <a:ext uri="{FF2B5EF4-FFF2-40B4-BE49-F238E27FC236}">
                <a16:creationId xmlns:a16="http://schemas.microsoft.com/office/drawing/2014/main" id="{F4E72A7E-CF7C-2A57-AB2D-A1BF05AA9C49}"/>
              </a:ext>
            </a:extLst>
          </p:cNvPr>
          <p:cNvSpPr txBox="1"/>
          <p:nvPr/>
        </p:nvSpPr>
        <p:spPr>
          <a:xfrm>
            <a:off x="5751511" y="2814633"/>
            <a:ext cx="6100762" cy="581057"/>
          </a:xfrm>
          <a:prstGeom prst="rect">
            <a:avLst/>
          </a:prstGeom>
          <a:noFill/>
        </p:spPr>
        <p:txBody>
          <a:bodyPr wrap="square">
            <a:spAutoFit/>
          </a:bodyPr>
          <a:lstStyle/>
          <a:p>
            <a:pPr algn="ctr">
              <a:lnSpc>
                <a:spcPct val="150000"/>
              </a:lnSpc>
            </a:pPr>
            <a:r>
              <a:rPr lang="zh-CN" altLang="en-US" sz="2400" cap="all" dirty="0">
                <a:solidFill>
                  <a:schemeClr val="tx1">
                    <a:lumMod val="65000"/>
                    <a:lumOff val="35000"/>
                  </a:schemeClr>
                </a:solidFill>
                <a:latin typeface="微软雅黑" panose="020B0503020204020204" pitchFamily="34" charset="-122"/>
                <a:ea typeface="微软雅黑" panose="020B0503020204020204" pitchFamily="34" charset="-122"/>
              </a:rPr>
              <a:t>负责人：卓東</a:t>
            </a:r>
            <a:endParaRPr lang="en-GB" altLang="zh-CN" sz="2400" cap="all"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8750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748554" y="1704773"/>
            <a:ext cx="8694263" cy="2968625"/>
          </a:xfrm>
          <a:prstGeom prst="rect">
            <a:avLst/>
          </a:prstGeom>
          <a:noFill/>
        </p:spPr>
        <p:txBody>
          <a:bodyPr wrap="square" rtlCol="0">
            <a:spAutoFit/>
          </a:bodyPr>
          <a:lstStyle/>
          <a:p>
            <a:pPr>
              <a:lnSpc>
                <a:spcPct val="130000"/>
              </a:lnSpc>
            </a:pPr>
            <a:r>
              <a:rPr lang="en-US" altLang="zh-CN" sz="2400" b="1" dirty="0">
                <a:solidFill>
                  <a:srgbClr val="000000">
                    <a:lumMod val="75000"/>
                    <a:lumOff val="25000"/>
                  </a:srgbClr>
                </a:solidFill>
                <a:latin typeface="Arial" panose="020B0604020202020204"/>
                <a:ea typeface="微软雅黑" panose="020B0503020204020204" pitchFamily="34" charset="-122"/>
              </a:rPr>
              <a:t>APP</a:t>
            </a:r>
            <a:r>
              <a:rPr lang="zh-CN" altLang="en-US" sz="2400" b="1" dirty="0">
                <a:solidFill>
                  <a:srgbClr val="000000">
                    <a:lumMod val="75000"/>
                    <a:lumOff val="25000"/>
                  </a:srgbClr>
                </a:solidFill>
                <a:latin typeface="Arial" panose="020B0604020202020204"/>
                <a:ea typeface="微软雅黑" panose="020B0503020204020204" pitchFamily="34" charset="-122"/>
              </a:rPr>
              <a:t>开发环境</a:t>
            </a:r>
            <a:r>
              <a:rPr lang="zh-CN" altLang="en-US" sz="2400" dirty="0">
                <a:solidFill>
                  <a:srgbClr val="000000">
                    <a:lumMod val="75000"/>
                    <a:lumOff val="25000"/>
                  </a:srgbClr>
                </a:solidFill>
                <a:latin typeface="Arial" panose="020B0604020202020204"/>
                <a:ea typeface="微软雅黑" panose="020B0503020204020204" pitchFamily="34" charset="-122"/>
              </a:rPr>
              <a:t>：</a:t>
            </a:r>
            <a:r>
              <a:rPr lang="zh-CN" sz="2400" dirty="0">
                <a:solidFill>
                  <a:srgbClr val="000000">
                    <a:lumMod val="75000"/>
                    <a:lumOff val="25000"/>
                  </a:srgbClr>
                </a:solidFill>
                <a:latin typeface="Arial" panose="020B0604020202020204"/>
                <a:ea typeface="微软雅黑" panose="020B0503020204020204" pitchFamily="34" charset="-122"/>
              </a:rPr>
              <a:t>Google App Inventor是一个完全在线开发的Android编程环境，抛弃复杂的程式代码而使用积木式的堆叠法来完成Android程式，这对于Android初学者或是机器人开发者来说是一大福音。因为对于想要用手机控制机器人的使用者而言，他们不大需要太华丽的界面，只要使用基本元件例如按钮、文字输入输出即可。</a:t>
            </a:r>
          </a:p>
        </p:txBody>
      </p:sp>
      <p:sp>
        <p:nvSpPr>
          <p:cNvPr id="4" name="文本框 3"/>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APP</a:t>
            </a:r>
            <a:r>
              <a:rPr lang="zh-CN" altLang="en-US" sz="2800" dirty="0">
                <a:latin typeface="微软雅黑" panose="020B0503020204020204" pitchFamily="34" charset="-122"/>
                <a:ea typeface="微软雅黑" panose="020B0503020204020204" pitchFamily="34" charset="-122"/>
              </a:rPr>
              <a:t>开发</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开发环境</a:t>
            </a:r>
          </a:p>
        </p:txBody>
      </p:sp>
      <p:pic>
        <p:nvPicPr>
          <p:cNvPr id="100" name="图片 99"/>
          <p:cNvPicPr/>
          <p:nvPr/>
        </p:nvPicPr>
        <p:blipFill>
          <a:blip r:embed="rId3"/>
          <a:stretch>
            <a:fillRect/>
          </a:stretch>
        </p:blipFill>
        <p:spPr>
          <a:xfrm>
            <a:off x="5070475" y="4185920"/>
            <a:ext cx="3178175" cy="181165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951990" y="1730375"/>
            <a:ext cx="8812530" cy="3585845"/>
          </a:xfrm>
          <a:prstGeom prst="rect">
            <a:avLst/>
          </a:prstGeom>
          <a:noFill/>
        </p:spPr>
        <p:txBody>
          <a:bodyPr wrap="square" rtlCol="0">
            <a:noAutofit/>
          </a:bodyPr>
          <a:lstStyle/>
          <a:p>
            <a:pPr>
              <a:lnSpc>
                <a:spcPct val="130000"/>
              </a:lnSpc>
              <a:spcBef>
                <a:spcPts val="600"/>
              </a:spcBef>
            </a:pPr>
            <a:r>
              <a:rPr lang="en-US" altLang="zh-CN" sz="2400" b="1" dirty="0">
                <a:solidFill>
                  <a:srgbClr val="000000">
                    <a:lumMod val="75000"/>
                    <a:lumOff val="25000"/>
                  </a:srgbClr>
                </a:solidFill>
                <a:latin typeface="Arial" panose="020B0604020202020204"/>
                <a:ea typeface="微软雅黑" panose="020B0503020204020204" pitchFamily="34" charset="-122"/>
                <a:sym typeface="+mn-ea"/>
              </a:rPr>
              <a:t>APP</a:t>
            </a:r>
            <a:r>
              <a:rPr lang="zh-CN" altLang="en-US" sz="2400" b="1" dirty="0">
                <a:solidFill>
                  <a:srgbClr val="000000">
                    <a:lumMod val="75000"/>
                    <a:lumOff val="25000"/>
                  </a:srgbClr>
                </a:solidFill>
                <a:latin typeface="Arial" panose="020B0604020202020204"/>
                <a:ea typeface="微软雅黑" panose="020B0503020204020204" pitchFamily="34" charset="-122"/>
                <a:sym typeface="+mn-ea"/>
              </a:rPr>
              <a:t>开发环境</a:t>
            </a:r>
            <a:r>
              <a:rPr lang="zh-CN" altLang="en-US" sz="2400" dirty="0">
                <a:solidFill>
                  <a:srgbClr val="000000">
                    <a:lumMod val="75000"/>
                    <a:lumOff val="25000"/>
                  </a:srgbClr>
                </a:solidFill>
                <a:latin typeface="Arial" panose="020B0604020202020204"/>
                <a:ea typeface="微软雅黑" panose="020B0503020204020204" pitchFamily="34" charset="-122"/>
                <a:sym typeface="+mn-ea"/>
              </a:rPr>
              <a:t>：本</a:t>
            </a:r>
            <a:r>
              <a:rPr lang="en-US" altLang="zh-CN" sz="2400" dirty="0">
                <a:solidFill>
                  <a:srgbClr val="000000">
                    <a:lumMod val="75000"/>
                    <a:lumOff val="25000"/>
                  </a:srgbClr>
                </a:solidFill>
                <a:latin typeface="Arial" panose="020B0604020202020204"/>
                <a:ea typeface="微软雅黑" panose="020B0503020204020204" pitchFamily="34" charset="-122"/>
                <a:sym typeface="+mn-ea"/>
              </a:rPr>
              <a:t>APP</a:t>
            </a:r>
            <a:r>
              <a:rPr lang="zh-CN" altLang="en-US" sz="2400" dirty="0">
                <a:solidFill>
                  <a:srgbClr val="000000">
                    <a:lumMod val="75000"/>
                    <a:lumOff val="25000"/>
                  </a:srgbClr>
                </a:solidFill>
                <a:latin typeface="Arial" panose="020B0604020202020204"/>
                <a:ea typeface="微软雅黑" panose="020B0503020204020204" pitchFamily="34" charset="-122"/>
                <a:sym typeface="+mn-ea"/>
              </a:rPr>
              <a:t>开发使用的是WxBit 图形化编程，这是中国</a:t>
            </a:r>
            <a:r>
              <a:rPr lang="zh-CN" sz="2400" dirty="0">
                <a:solidFill>
                  <a:srgbClr val="000000">
                    <a:lumMod val="75000"/>
                    <a:lumOff val="25000"/>
                  </a:srgbClr>
                </a:solidFill>
                <a:latin typeface="Arial" panose="020B0604020202020204"/>
                <a:ea typeface="微软雅黑" panose="020B0503020204020204" pitchFamily="34" charset="-122"/>
                <a:sym typeface="+mn-ea"/>
              </a:rPr>
              <a:t>App Inventor爱好者制作的基于App Inventor的</a:t>
            </a:r>
            <a:r>
              <a:rPr lang="en-US" altLang="zh-CN" sz="2400" dirty="0">
                <a:solidFill>
                  <a:srgbClr val="000000">
                    <a:lumMod val="75000"/>
                    <a:lumOff val="25000"/>
                  </a:srgbClr>
                </a:solidFill>
                <a:latin typeface="Arial" panose="020B0604020202020204"/>
                <a:ea typeface="微软雅黑" panose="020B0503020204020204" pitchFamily="34" charset="-122"/>
                <a:sym typeface="+mn-ea"/>
              </a:rPr>
              <a:t>APP</a:t>
            </a:r>
            <a:r>
              <a:rPr lang="zh-CN" altLang="en-US" sz="2400" dirty="0">
                <a:solidFill>
                  <a:srgbClr val="000000">
                    <a:lumMod val="75000"/>
                    <a:lumOff val="25000"/>
                  </a:srgbClr>
                </a:solidFill>
                <a:latin typeface="Arial" panose="020B0604020202020204"/>
                <a:ea typeface="微软雅黑" panose="020B0503020204020204" pitchFamily="34" charset="-122"/>
                <a:sym typeface="+mn-ea"/>
              </a:rPr>
              <a:t>开发服务器。WxBit 图形化编程对</a:t>
            </a:r>
            <a:r>
              <a:rPr lang="zh-CN" sz="2400" dirty="0">
                <a:solidFill>
                  <a:srgbClr val="000000">
                    <a:lumMod val="75000"/>
                    <a:lumOff val="25000"/>
                  </a:srgbClr>
                </a:solidFill>
                <a:latin typeface="Arial" panose="020B0604020202020204"/>
                <a:ea typeface="微软雅黑" panose="020B0503020204020204" pitchFamily="34" charset="-122"/>
                <a:sym typeface="+mn-ea"/>
              </a:rPr>
              <a:t>App Inventor的内容进行了汉化和本地</a:t>
            </a:r>
            <a:r>
              <a:rPr lang="en-US" altLang="zh-CN" sz="2400" dirty="0">
                <a:solidFill>
                  <a:srgbClr val="000000">
                    <a:lumMod val="75000"/>
                    <a:lumOff val="25000"/>
                  </a:srgbClr>
                </a:solidFill>
                <a:latin typeface="Arial" panose="020B0604020202020204"/>
                <a:ea typeface="微软雅黑" panose="020B0503020204020204" pitchFamily="34" charset="-122"/>
                <a:sym typeface="+mn-ea"/>
              </a:rPr>
              <a:t>    		     </a:t>
            </a:r>
            <a:r>
              <a:rPr lang="zh-CN" sz="2400" dirty="0">
                <a:solidFill>
                  <a:srgbClr val="000000">
                    <a:lumMod val="75000"/>
                    <a:lumOff val="25000"/>
                  </a:srgbClr>
                </a:solidFill>
                <a:latin typeface="Arial" panose="020B0604020202020204"/>
                <a:ea typeface="微软雅黑" panose="020B0503020204020204" pitchFamily="34" charset="-122"/>
                <a:sym typeface="+mn-ea"/>
              </a:rPr>
              <a:t>化，除此之外还在原基础上</a:t>
            </a:r>
            <a:r>
              <a:rPr sz="2400" dirty="0">
                <a:solidFill>
                  <a:srgbClr val="000000">
                    <a:lumMod val="75000"/>
                    <a:lumOff val="25000"/>
                  </a:srgbClr>
                </a:solidFill>
                <a:latin typeface="Arial" panose="020B0604020202020204"/>
                <a:ea typeface="微软雅黑" panose="020B0503020204020204" pitchFamily="34" charset="-122"/>
                <a:sym typeface="+mn-ea"/>
              </a:rPr>
              <a:t>提供高德地图、高</a:t>
            </a:r>
            <a:r>
              <a:rPr lang="en-US" sz="2400" dirty="0">
                <a:solidFill>
                  <a:srgbClr val="000000">
                    <a:lumMod val="75000"/>
                    <a:lumOff val="25000"/>
                  </a:srgbClr>
                </a:solidFill>
                <a:latin typeface="Arial" panose="020B0604020202020204"/>
                <a:ea typeface="微软雅黑" panose="020B0503020204020204" pitchFamily="34" charset="-122"/>
                <a:sym typeface="+mn-ea"/>
              </a:rPr>
              <a:t>	                </a:t>
            </a:r>
            <a:r>
              <a:rPr sz="2400" dirty="0">
                <a:solidFill>
                  <a:srgbClr val="000000">
                    <a:lumMod val="75000"/>
                    <a:lumOff val="25000"/>
                  </a:srgbClr>
                </a:solidFill>
                <a:latin typeface="Arial" panose="020B0604020202020204"/>
                <a:ea typeface="微软雅黑" panose="020B0503020204020204" pitchFamily="34" charset="-122"/>
                <a:sym typeface="+mn-ea"/>
              </a:rPr>
              <a:t>德定位、百度语音合成与识别、</a:t>
            </a:r>
            <a:r>
              <a:rPr lang="zh-CN" sz="2400" dirty="0">
                <a:solidFill>
                  <a:srgbClr val="000000">
                    <a:lumMod val="75000"/>
                    <a:lumOff val="25000"/>
                  </a:srgbClr>
                </a:solidFill>
                <a:latin typeface="Arial" panose="020B0604020202020204"/>
                <a:ea typeface="微软雅黑" panose="020B0503020204020204" pitchFamily="34" charset="-122"/>
                <a:sym typeface="+mn-ea"/>
              </a:rPr>
              <a:t>人脸检测</a:t>
            </a:r>
            <a:r>
              <a:rPr sz="2400" dirty="0">
                <a:solidFill>
                  <a:srgbClr val="000000">
                    <a:lumMod val="75000"/>
                    <a:lumOff val="25000"/>
                  </a:srgbClr>
                </a:solidFill>
                <a:latin typeface="Arial" panose="020B0604020202020204"/>
                <a:ea typeface="微软雅黑" panose="020B0503020204020204" pitchFamily="34" charset="-122"/>
                <a:sym typeface="+mn-ea"/>
              </a:rPr>
              <a:t>等组</a:t>
            </a:r>
            <a:r>
              <a:rPr lang="zh-CN" sz="2400" dirty="0">
                <a:solidFill>
                  <a:srgbClr val="000000">
                    <a:lumMod val="75000"/>
                    <a:lumOff val="25000"/>
                  </a:srgbClr>
                </a:solidFill>
                <a:latin typeface="Arial" panose="020B0604020202020204"/>
                <a:ea typeface="微软雅黑" panose="020B0503020204020204" pitchFamily="34" charset="-122"/>
                <a:sym typeface="+mn-ea"/>
              </a:rPr>
              <a:t>件</a:t>
            </a:r>
            <a:r>
              <a:rPr lang="en-US" altLang="zh-CN" sz="2400" dirty="0">
                <a:solidFill>
                  <a:srgbClr val="000000">
                    <a:lumMod val="75000"/>
                    <a:lumOff val="25000"/>
                  </a:srgbClr>
                </a:solidFill>
                <a:latin typeface="Arial" panose="020B0604020202020204"/>
                <a:ea typeface="微软雅黑" panose="020B0503020204020204" pitchFamily="34" charset="-122"/>
                <a:sym typeface="+mn-ea"/>
              </a:rPr>
              <a:t>                       </a:t>
            </a:r>
            <a:r>
              <a:rPr sz="2400" dirty="0">
                <a:solidFill>
                  <a:srgbClr val="000000">
                    <a:lumMod val="75000"/>
                    <a:lumOff val="25000"/>
                  </a:srgbClr>
                </a:solidFill>
                <a:latin typeface="Arial" panose="020B0604020202020204"/>
                <a:ea typeface="微软雅黑" panose="020B0503020204020204" pitchFamily="34" charset="-122"/>
                <a:sym typeface="+mn-ea"/>
              </a:rPr>
              <a:t>件</a:t>
            </a:r>
            <a:r>
              <a:rPr lang="zh-CN" sz="2400" dirty="0">
                <a:solidFill>
                  <a:srgbClr val="000000">
                    <a:lumMod val="75000"/>
                    <a:lumOff val="25000"/>
                  </a:srgbClr>
                </a:solidFill>
                <a:latin typeface="Arial" panose="020B0604020202020204"/>
                <a:ea typeface="微软雅黑" panose="020B0503020204020204" pitchFamily="34" charset="-122"/>
                <a:sym typeface="+mn-ea"/>
              </a:rPr>
              <a:t>，为我们的功能开发与实现提供更多便利。</a:t>
            </a:r>
          </a:p>
        </p:txBody>
      </p:sp>
      <p:sp>
        <p:nvSpPr>
          <p:cNvPr id="2" name="标题 1"/>
          <p:cNvSpPr>
            <a:spLocks noGrp="1"/>
          </p:cNvSpPr>
          <p:nvPr>
            <p:ph type="title"/>
          </p:nvPr>
        </p:nvSpPr>
        <p:spPr/>
        <p:txBody>
          <a:bodyPr/>
          <a:lstStyle/>
          <a:p>
            <a:r>
              <a:rPr lang="en-US" altLang="zh-CN" dirty="0">
                <a:sym typeface="+mn-ea"/>
              </a:rPr>
              <a:t>APP</a:t>
            </a:r>
            <a:r>
              <a:rPr lang="zh-CN" altLang="en-US" dirty="0">
                <a:sym typeface="+mn-ea"/>
              </a:rPr>
              <a:t>开发</a:t>
            </a:r>
            <a:r>
              <a:rPr lang="en-US" altLang="zh-CN" dirty="0">
                <a:sym typeface="+mn-ea"/>
              </a:rPr>
              <a:t>-</a:t>
            </a:r>
            <a:r>
              <a:rPr lang="zh-CN" altLang="en-US" dirty="0">
                <a:sym typeface="+mn-ea"/>
              </a:rPr>
              <a:t>开发环境</a:t>
            </a:r>
          </a:p>
        </p:txBody>
      </p:sp>
      <p:pic>
        <p:nvPicPr>
          <p:cNvPr id="3" name="图片 2"/>
          <p:cNvPicPr>
            <a:picLocks noChangeAspect="1"/>
          </p:cNvPicPr>
          <p:nvPr>
            <p:custDataLst>
              <p:tags r:id="rId1"/>
            </p:custDataLst>
          </p:nvPr>
        </p:nvPicPr>
        <p:blipFill>
          <a:blip r:embed="rId4"/>
          <a:stretch>
            <a:fillRect/>
          </a:stretch>
        </p:blipFill>
        <p:spPr>
          <a:xfrm>
            <a:off x="2011045" y="3505200"/>
            <a:ext cx="2180590" cy="16821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APP</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开发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-APP</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主界面</a:t>
            </a:r>
          </a:p>
        </p:txBody>
      </p:sp>
      <p:grpSp>
        <p:nvGrpSpPr>
          <p:cNvPr id="4" name="组合 3"/>
          <p:cNvGrpSpPr/>
          <p:nvPr/>
        </p:nvGrpSpPr>
        <p:grpSpPr>
          <a:xfrm>
            <a:off x="5644515" y="1348105"/>
            <a:ext cx="4773295" cy="4326255"/>
            <a:chOff x="6016172" y="1738302"/>
            <a:chExt cx="4300555" cy="3887798"/>
          </a:xfrm>
        </p:grpSpPr>
        <p:sp>
          <p:nvSpPr>
            <p:cNvPr id="13"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p:nvSpPr>
          <p:spPr>
            <a:xfrm>
              <a:off x="6016172"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5883910" y="1597660"/>
            <a:ext cx="4356735" cy="3238500"/>
          </a:xfrm>
          <a:prstGeom prst="rect">
            <a:avLst/>
          </a:prstGeom>
          <a:noFill/>
        </p:spPr>
        <p:txBody>
          <a:bodyPr wrap="square" rtlCol="0">
            <a:noAutofit/>
          </a:bodyPr>
          <a:lstStyle/>
          <a:p>
            <a:pPr>
              <a:lnSpc>
                <a:spcPct val="130000"/>
              </a:lnSpc>
              <a:spcBef>
                <a:spcPts val="600"/>
              </a:spcBef>
            </a:pPr>
            <a:r>
              <a:rPr lang="zh-CN" altLang="en-US" sz="2400" dirty="0">
                <a:solidFill>
                  <a:srgbClr val="000000">
                    <a:lumMod val="75000"/>
                    <a:lumOff val="25000"/>
                  </a:srgbClr>
                </a:solidFill>
                <a:latin typeface="Arial" panose="020B0604020202020204"/>
                <a:ea typeface="微软雅黑" panose="020B0503020204020204" pitchFamily="34" charset="-122"/>
              </a:rPr>
              <a:t>左图为</a:t>
            </a:r>
            <a:r>
              <a:rPr lang="en-US" altLang="zh-CN" sz="2400" dirty="0">
                <a:solidFill>
                  <a:srgbClr val="000000">
                    <a:lumMod val="75000"/>
                    <a:lumOff val="25000"/>
                  </a:srgbClr>
                </a:solidFill>
                <a:latin typeface="Arial" panose="020B0604020202020204"/>
                <a:ea typeface="微软雅黑" panose="020B0503020204020204" pitchFamily="34" charset="-122"/>
              </a:rPr>
              <a:t>APP</a:t>
            </a:r>
            <a:r>
              <a:rPr lang="zh-CN" altLang="en-US" sz="2400" dirty="0">
                <a:solidFill>
                  <a:srgbClr val="000000">
                    <a:lumMod val="75000"/>
                    <a:lumOff val="25000"/>
                  </a:srgbClr>
                </a:solidFill>
                <a:latin typeface="Arial" panose="020B0604020202020204"/>
                <a:ea typeface="微软雅黑" panose="020B0503020204020204" pitchFamily="34" charset="-122"/>
              </a:rPr>
              <a:t>的主界面，在蓝牙成功连接小车后，可以通过调节速度滑块位置，实现小车速度的控制。通过按下声音控制按钮，可以实现语音控制小车运动。此外，我们还提供运动控制按键，实现</a:t>
            </a:r>
            <a:r>
              <a:rPr lang="en-US" altLang="zh-CN" sz="2400" dirty="0">
                <a:solidFill>
                  <a:srgbClr val="000000">
                    <a:lumMod val="75000"/>
                    <a:lumOff val="25000"/>
                  </a:srgbClr>
                </a:solidFill>
                <a:latin typeface="Arial" panose="020B0604020202020204"/>
                <a:ea typeface="微软雅黑" panose="020B0503020204020204" pitchFamily="34" charset="-122"/>
              </a:rPr>
              <a:t>APP</a:t>
            </a:r>
            <a:r>
              <a:rPr lang="zh-CN" altLang="en-US" sz="2400" dirty="0">
                <a:solidFill>
                  <a:srgbClr val="000000">
                    <a:lumMod val="75000"/>
                    <a:lumOff val="25000"/>
                  </a:srgbClr>
                </a:solidFill>
                <a:latin typeface="Arial" panose="020B0604020202020204"/>
                <a:ea typeface="微软雅黑" panose="020B0503020204020204" pitchFamily="34" charset="-122"/>
              </a:rPr>
              <a:t>遥控小车运动。</a:t>
            </a:r>
          </a:p>
        </p:txBody>
      </p:sp>
      <p:pic>
        <p:nvPicPr>
          <p:cNvPr id="2" name="图片 1"/>
          <p:cNvPicPr>
            <a:picLocks noChangeAspect="1"/>
          </p:cNvPicPr>
          <p:nvPr/>
        </p:nvPicPr>
        <p:blipFill>
          <a:blip r:embed="rId3"/>
          <a:stretch>
            <a:fillRect/>
          </a:stretch>
        </p:blipFill>
        <p:spPr>
          <a:xfrm>
            <a:off x="1806575" y="860425"/>
            <a:ext cx="2956560" cy="55733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a:extLst>
              <a:ext uri="{FF2B5EF4-FFF2-40B4-BE49-F238E27FC236}">
                <a16:creationId xmlns:a16="http://schemas.microsoft.com/office/drawing/2014/main" id="{97471B6A-89CA-4837-8A56-CD8BDA80B88C}"/>
              </a:ext>
            </a:extLst>
          </p:cNvPr>
          <p:cNvSpPr txBox="1">
            <a:spLocks/>
          </p:cNvSpPr>
          <p:nvPr/>
        </p:nvSpPr>
        <p:spPr>
          <a:xfrm>
            <a:off x="6096000" y="1874775"/>
            <a:ext cx="5411787" cy="609398"/>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400" b="1" dirty="0">
                <a:solidFill>
                  <a:srgbClr val="063A65"/>
                </a:solidFill>
              </a:rPr>
              <a:t>基础巡线与手势识别</a:t>
            </a:r>
            <a:endParaRPr lang="en-GB" sz="4400" b="1" dirty="0">
              <a:solidFill>
                <a:srgbClr val="063A65"/>
              </a:solidFill>
            </a:endParaRPr>
          </a:p>
        </p:txBody>
      </p:sp>
      <p:sp>
        <p:nvSpPr>
          <p:cNvPr id="11" name="Espace réservé du texte 14">
            <a:extLst>
              <a:ext uri="{FF2B5EF4-FFF2-40B4-BE49-F238E27FC236}">
                <a16:creationId xmlns:a16="http://schemas.microsoft.com/office/drawing/2014/main" id="{23A21195-FDBA-4BB8-99F8-036A66B58B8C}"/>
              </a:ext>
            </a:extLst>
          </p:cNvPr>
          <p:cNvSpPr txBox="1">
            <a:spLocks/>
          </p:cNvSpPr>
          <p:nvPr/>
        </p:nvSpPr>
        <p:spPr>
          <a:xfrm>
            <a:off x="6260309" y="3763480"/>
            <a:ext cx="5411781" cy="1596719"/>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2400" dirty="0">
                <a:solidFill>
                  <a:schemeClr val="tx1">
                    <a:lumMod val="65000"/>
                    <a:lumOff val="35000"/>
                  </a:schemeClr>
                </a:solidFill>
              </a:rPr>
              <a:t>简要：控制差速车对固定场景中的车道进行巡线。实现摄像头对手势数字的识别。</a:t>
            </a:r>
            <a:endParaRPr lang="en-US" altLang="zh-CN" sz="2400" dirty="0">
              <a:solidFill>
                <a:schemeClr val="tx1">
                  <a:lumMod val="65000"/>
                  <a:lumOff val="35000"/>
                </a:schemeClr>
              </a:solidFill>
            </a:endParaRPr>
          </a:p>
        </p:txBody>
      </p:sp>
      <p:sp>
        <p:nvSpPr>
          <p:cNvPr id="14" name="文本框 13">
            <a:extLst>
              <a:ext uri="{FF2B5EF4-FFF2-40B4-BE49-F238E27FC236}">
                <a16:creationId xmlns:a16="http://schemas.microsoft.com/office/drawing/2014/main" id="{D919BE81-0FFC-4B48-AB0E-E0FBF37BCA88}"/>
              </a:ext>
            </a:extLst>
          </p:cNvPr>
          <p:cNvSpPr txBox="1"/>
          <p:nvPr/>
        </p:nvSpPr>
        <p:spPr>
          <a:xfrm>
            <a:off x="3807995" y="3932858"/>
            <a:ext cx="1743242" cy="2123658"/>
          </a:xfrm>
          <a:prstGeom prst="rect">
            <a:avLst/>
          </a:prstGeom>
          <a:noFill/>
        </p:spPr>
        <p:txBody>
          <a:bodyPr wrap="square" rtlCol="0">
            <a:spAutoFit/>
          </a:bodyPr>
          <a:lstStyle/>
          <a:p>
            <a:r>
              <a:rPr lang="en-US" altLang="zh-CN" sz="9600" dirty="0">
                <a:solidFill>
                  <a:srgbClr val="BD9F68"/>
                </a:solidFill>
                <a:latin typeface="微软雅黑" panose="020B0503020204020204" pitchFamily="34" charset="-122"/>
                <a:ea typeface="微软雅黑" panose="020B0503020204020204" pitchFamily="34" charset="-122"/>
              </a:rPr>
              <a:t>01</a:t>
            </a:r>
          </a:p>
          <a:p>
            <a:endParaRPr lang="zh-CN" altLang="en-US" sz="3600" dirty="0"/>
          </a:p>
        </p:txBody>
      </p:sp>
      <p:sp>
        <p:nvSpPr>
          <p:cNvPr id="3" name="文本框 2">
            <a:extLst>
              <a:ext uri="{FF2B5EF4-FFF2-40B4-BE49-F238E27FC236}">
                <a16:creationId xmlns:a16="http://schemas.microsoft.com/office/drawing/2014/main" id="{F4E72A7E-CF7C-2A57-AB2D-A1BF05AA9C49}"/>
              </a:ext>
            </a:extLst>
          </p:cNvPr>
          <p:cNvSpPr txBox="1"/>
          <p:nvPr/>
        </p:nvSpPr>
        <p:spPr>
          <a:xfrm>
            <a:off x="5751511" y="2814633"/>
            <a:ext cx="6100762" cy="581057"/>
          </a:xfrm>
          <a:prstGeom prst="rect">
            <a:avLst/>
          </a:prstGeom>
          <a:noFill/>
        </p:spPr>
        <p:txBody>
          <a:bodyPr wrap="square">
            <a:spAutoFit/>
          </a:bodyPr>
          <a:lstStyle/>
          <a:p>
            <a:pPr algn="ctr">
              <a:lnSpc>
                <a:spcPct val="150000"/>
              </a:lnSpc>
            </a:pPr>
            <a:r>
              <a:rPr lang="zh-CN" altLang="en-US" sz="2400" cap="all" dirty="0">
                <a:solidFill>
                  <a:schemeClr val="tx1">
                    <a:lumMod val="65000"/>
                    <a:lumOff val="35000"/>
                  </a:schemeClr>
                </a:solidFill>
                <a:latin typeface="微软雅黑" panose="020B0503020204020204" pitchFamily="34" charset="-122"/>
                <a:ea typeface="微软雅黑" panose="020B0503020204020204" pitchFamily="34" charset="-122"/>
              </a:rPr>
              <a:t>负责人：林鼎</a:t>
            </a:r>
            <a:endParaRPr lang="en-GB" altLang="zh-CN" sz="2400" cap="all"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8256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APP</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开发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蓝牙调试代码</a:t>
            </a:r>
          </a:p>
        </p:txBody>
      </p:sp>
      <p:pic>
        <p:nvPicPr>
          <p:cNvPr id="6" name="图片 5"/>
          <p:cNvPicPr>
            <a:picLocks noChangeAspect="1"/>
          </p:cNvPicPr>
          <p:nvPr>
            <p:custDataLst>
              <p:tags r:id="rId1"/>
            </p:custDataLst>
          </p:nvPr>
        </p:nvPicPr>
        <p:blipFill>
          <a:blip r:embed="rId4"/>
          <a:stretch>
            <a:fillRect/>
          </a:stretch>
        </p:blipFill>
        <p:spPr>
          <a:xfrm>
            <a:off x="1595755" y="1311275"/>
            <a:ext cx="8452485" cy="47517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APP</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开发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语音控制</a:t>
            </a:r>
          </a:p>
        </p:txBody>
      </p:sp>
      <p:pic>
        <p:nvPicPr>
          <p:cNvPr id="2" name="图片 1"/>
          <p:cNvPicPr>
            <a:picLocks noChangeAspect="1"/>
          </p:cNvPicPr>
          <p:nvPr>
            <p:custDataLst>
              <p:tags r:id="rId1"/>
            </p:custDataLst>
          </p:nvPr>
        </p:nvPicPr>
        <p:blipFill>
          <a:blip r:embed="rId4"/>
          <a:stretch>
            <a:fillRect/>
          </a:stretch>
        </p:blipFill>
        <p:spPr>
          <a:xfrm>
            <a:off x="1414780" y="1812290"/>
            <a:ext cx="8612505" cy="4013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APP</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开发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手机遥控</a:t>
            </a:r>
          </a:p>
        </p:txBody>
      </p:sp>
      <p:pic>
        <p:nvPicPr>
          <p:cNvPr id="3" name="图片 2"/>
          <p:cNvPicPr>
            <a:picLocks noChangeAspect="1"/>
          </p:cNvPicPr>
          <p:nvPr>
            <p:custDataLst>
              <p:tags r:id="rId1"/>
            </p:custDataLst>
          </p:nvPr>
        </p:nvPicPr>
        <p:blipFill>
          <a:blip r:embed="rId4"/>
          <a:stretch>
            <a:fillRect/>
          </a:stretch>
        </p:blipFill>
        <p:spPr>
          <a:xfrm>
            <a:off x="1711960" y="1343025"/>
            <a:ext cx="8608695" cy="465264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APP</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开发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手机遥控</a:t>
            </a:r>
          </a:p>
        </p:txBody>
      </p:sp>
      <p:grpSp>
        <p:nvGrpSpPr>
          <p:cNvPr id="4" name="组合 3"/>
          <p:cNvGrpSpPr/>
          <p:nvPr/>
        </p:nvGrpSpPr>
        <p:grpSpPr>
          <a:xfrm>
            <a:off x="5709285" y="2300605"/>
            <a:ext cx="4032250" cy="2738120"/>
            <a:chOff x="6016172" y="1738302"/>
            <a:chExt cx="4300555" cy="3887798"/>
          </a:xfrm>
        </p:grpSpPr>
        <p:sp>
          <p:nvSpPr>
            <p:cNvPr id="13" name="矩形: 折角 12"/>
            <p:cNvSpPr/>
            <p:nvPr>
              <p:custDataLst>
                <p:tags r:id="rId3"/>
              </p:custDataLst>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p:custDataLst>
                <p:tags r:id="rId4"/>
              </p:custDataLst>
            </p:nvPr>
          </p:nvSpPr>
          <p:spPr>
            <a:xfrm>
              <a:off x="6016172"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custDataLst>
              <p:tags r:id="rId1"/>
            </p:custDataLst>
          </p:nvPr>
        </p:nvSpPr>
        <p:spPr>
          <a:xfrm>
            <a:off x="5805805" y="2607310"/>
            <a:ext cx="3448050" cy="3053080"/>
          </a:xfrm>
          <a:prstGeom prst="rect">
            <a:avLst/>
          </a:prstGeom>
          <a:noFill/>
        </p:spPr>
        <p:txBody>
          <a:bodyPr wrap="square" rtlCol="0">
            <a:noAutofit/>
          </a:bodyPr>
          <a:lstStyle/>
          <a:p>
            <a:pPr>
              <a:lnSpc>
                <a:spcPct val="130000"/>
              </a:lnSpc>
              <a:spcBef>
                <a:spcPts val="600"/>
              </a:spcBef>
            </a:pPr>
            <a:r>
              <a:rPr lang="zh-CN" sz="2400" dirty="0">
                <a:solidFill>
                  <a:srgbClr val="000000">
                    <a:lumMod val="75000"/>
                    <a:lumOff val="25000"/>
                  </a:srgbClr>
                </a:solidFill>
                <a:latin typeface="Arial" panose="020B0604020202020204"/>
                <a:ea typeface="微软雅黑" panose="020B0503020204020204" pitchFamily="34" charset="-122"/>
              </a:rPr>
              <a:t>左图为小车接受指令的代码，当</a:t>
            </a:r>
            <a:r>
              <a:rPr lang="zh-CN" altLang="en-US" sz="2400" dirty="0">
                <a:solidFill>
                  <a:srgbClr val="000000">
                    <a:lumMod val="75000"/>
                    <a:lumOff val="25000"/>
                  </a:srgbClr>
                </a:solidFill>
                <a:latin typeface="Arial" panose="020B0604020202020204"/>
                <a:ea typeface="微软雅黑" panose="020B0503020204020204" pitchFamily="34" charset="-122"/>
                <a:sym typeface="+mn-ea"/>
              </a:rPr>
              <a:t>串口</a:t>
            </a:r>
            <a:r>
              <a:rPr lang="zh-CN" sz="2400" dirty="0">
                <a:solidFill>
                  <a:srgbClr val="000000">
                    <a:lumMod val="75000"/>
                    <a:lumOff val="25000"/>
                  </a:srgbClr>
                </a:solidFill>
                <a:latin typeface="Arial" panose="020B0604020202020204"/>
                <a:ea typeface="微软雅黑" panose="020B0503020204020204" pitchFamily="34" charset="-122"/>
              </a:rPr>
              <a:t>接收到来自</a:t>
            </a:r>
            <a:r>
              <a:rPr lang="en-US" altLang="zh-CN" sz="2400" dirty="0">
                <a:solidFill>
                  <a:srgbClr val="000000">
                    <a:lumMod val="75000"/>
                    <a:lumOff val="25000"/>
                  </a:srgbClr>
                </a:solidFill>
                <a:latin typeface="Arial" panose="020B0604020202020204"/>
                <a:ea typeface="微软雅黑" panose="020B0503020204020204" pitchFamily="34" charset="-122"/>
              </a:rPr>
              <a:t>APP</a:t>
            </a:r>
            <a:r>
              <a:rPr lang="zh-CN" altLang="en-US" sz="2400" dirty="0">
                <a:solidFill>
                  <a:srgbClr val="000000">
                    <a:lumMod val="75000"/>
                    <a:lumOff val="25000"/>
                  </a:srgbClr>
                </a:solidFill>
                <a:latin typeface="Arial" panose="020B0604020202020204"/>
                <a:ea typeface="微软雅黑" panose="020B0503020204020204" pitchFamily="34" charset="-122"/>
              </a:rPr>
              <a:t>发送的文本后，代码便执行对应的模块。</a:t>
            </a:r>
          </a:p>
        </p:txBody>
      </p:sp>
      <p:pic>
        <p:nvPicPr>
          <p:cNvPr id="2" name="图片 1"/>
          <p:cNvPicPr>
            <a:picLocks noChangeAspect="1"/>
          </p:cNvPicPr>
          <p:nvPr>
            <p:custDataLst>
              <p:tags r:id="rId2"/>
            </p:custDataLst>
          </p:nvPr>
        </p:nvPicPr>
        <p:blipFill>
          <a:blip r:embed="rId7"/>
          <a:stretch>
            <a:fillRect/>
          </a:stretch>
        </p:blipFill>
        <p:spPr>
          <a:xfrm>
            <a:off x="1641475" y="1113155"/>
            <a:ext cx="3369945" cy="54737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APP</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开发</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sym typeface="+mn-ea"/>
              </a:rPr>
              <a:t>演示视频</a:t>
            </a:r>
          </a:p>
        </p:txBody>
      </p:sp>
      <p:pic>
        <p:nvPicPr>
          <p:cNvPr id="2" name="cd39031179709cbf0ec6c1c6983c1ac4">
            <a:hlinkClick r:id="" action="ppaction://media"/>
            <a:extLst>
              <a:ext uri="{FF2B5EF4-FFF2-40B4-BE49-F238E27FC236}">
                <a16:creationId xmlns:a16="http://schemas.microsoft.com/office/drawing/2014/main" id="{AD980FFD-296F-0BB8-7B40-18AD1CFE00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64138" y="934862"/>
            <a:ext cx="3141677" cy="55852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C396756-6D05-4AAB-B773-C809AF06DD13}"/>
              </a:ext>
            </a:extLst>
          </p:cNvPr>
          <p:cNvSpPr txBox="1"/>
          <p:nvPr/>
        </p:nvSpPr>
        <p:spPr>
          <a:xfrm>
            <a:off x="4780418" y="3507040"/>
            <a:ext cx="2631160" cy="1345282"/>
          </a:xfrm>
          <a:prstGeom prst="rect">
            <a:avLst/>
          </a:prstGeom>
          <a:noFill/>
        </p:spPr>
        <p:txBody>
          <a:bodyPr wrap="square" rtlCol="0">
            <a:spAutoFit/>
          </a:bodyPr>
          <a:lstStyle/>
          <a:p>
            <a:pPr algn="just"/>
            <a:r>
              <a:rPr lang="zh-CN" altLang="en-US" sz="8000" dirty="0">
                <a:solidFill>
                  <a:schemeClr val="bg1"/>
                </a:solidFill>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250698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354F0-18EE-4743-A789-020C2922D63E}"/>
              </a:ext>
            </a:extLst>
          </p:cNvPr>
          <p:cNvSpPr>
            <a:spLocks noGrp="1"/>
          </p:cNvSpPr>
          <p:nvPr>
            <p:ph type="title"/>
          </p:nvPr>
        </p:nvSpPr>
        <p:spPr/>
        <p:txBody>
          <a:bodyPr/>
          <a:lstStyle/>
          <a:p>
            <a:r>
              <a:rPr lang="zh-CN" altLang="en-US" dirty="0"/>
              <a:t>图像预处理</a:t>
            </a:r>
          </a:p>
        </p:txBody>
      </p:sp>
      <p:sp>
        <p:nvSpPr>
          <p:cNvPr id="3" name="矩形 2">
            <a:extLst>
              <a:ext uri="{FF2B5EF4-FFF2-40B4-BE49-F238E27FC236}">
                <a16:creationId xmlns:a16="http://schemas.microsoft.com/office/drawing/2014/main" id="{3B4A04E5-BF99-DE75-EA31-9B8D3CD510B0}"/>
              </a:ext>
            </a:extLst>
          </p:cNvPr>
          <p:cNvSpPr/>
          <p:nvPr/>
        </p:nvSpPr>
        <p:spPr>
          <a:xfrm>
            <a:off x="6876977" y="3527540"/>
            <a:ext cx="2364419" cy="22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B47C393-D851-25DD-6889-281F83B74023}"/>
              </a:ext>
            </a:extLst>
          </p:cNvPr>
          <p:cNvSpPr txBox="1"/>
          <p:nvPr/>
        </p:nvSpPr>
        <p:spPr>
          <a:xfrm>
            <a:off x="1601710" y="1485186"/>
            <a:ext cx="9185353" cy="3559692"/>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b="1" dirty="0">
                <a:solidFill>
                  <a:srgbClr val="000000">
                    <a:lumMod val="75000"/>
                    <a:lumOff val="25000"/>
                  </a:srgbClr>
                </a:solidFill>
                <a:latin typeface="Arial"/>
                <a:ea typeface="微软雅黑"/>
              </a:rPr>
              <a:t>相机标定与透视变换</a:t>
            </a:r>
            <a:r>
              <a:rPr lang="zh-CN" altLang="en-US" sz="2400" dirty="0">
                <a:solidFill>
                  <a:srgbClr val="000000">
                    <a:lumMod val="75000"/>
                    <a:lumOff val="25000"/>
                  </a:srgbClr>
                </a:solidFill>
                <a:latin typeface="Arial"/>
                <a:ea typeface="微软雅黑"/>
              </a:rPr>
              <a:t>：</a:t>
            </a:r>
          </a:p>
          <a:p>
            <a:pPr>
              <a:lnSpc>
                <a:spcPct val="130000"/>
              </a:lnSpc>
              <a:spcBef>
                <a:spcPts val="600"/>
              </a:spcBef>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       在本次实验中使用的是鱼眼相机，其特征是视角大，能看到较大范围内的物体，但相对的，相机成像后的畸变也就较大。因此需要通过标定获得其畸变参数，从而对获得图片进行畸变校正。</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       同时由于在实验中小车对车道的视角是俯视的，通过透视变换，我们可以将相机从斜向下的视角得到的车道图像变换成完全的俯视图。</a:t>
            </a:r>
          </a:p>
        </p:txBody>
      </p:sp>
      <p:sp>
        <p:nvSpPr>
          <p:cNvPr id="6" name="AutoShape 4">
            <a:extLst>
              <a:ext uri="{FF2B5EF4-FFF2-40B4-BE49-F238E27FC236}">
                <a16:creationId xmlns:a16="http://schemas.microsoft.com/office/drawing/2014/main" id="{EED3E9E1-95B5-95EE-F1A0-ACBF0C557B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99833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图像预处理</a:t>
            </a:r>
          </a:p>
        </p:txBody>
      </p:sp>
      <p:pic>
        <p:nvPicPr>
          <p:cNvPr id="4" name="图片 3">
            <a:extLst>
              <a:ext uri="{FF2B5EF4-FFF2-40B4-BE49-F238E27FC236}">
                <a16:creationId xmlns:a16="http://schemas.microsoft.com/office/drawing/2014/main" id="{8475E365-BD5F-18DD-FEF8-F771A842D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705" y="1696014"/>
            <a:ext cx="7864927" cy="4702059"/>
          </a:xfrm>
          <a:prstGeom prst="rect">
            <a:avLst/>
          </a:prstGeom>
        </p:spPr>
      </p:pic>
      <p:sp>
        <p:nvSpPr>
          <p:cNvPr id="3" name="文本框 2">
            <a:extLst>
              <a:ext uri="{FF2B5EF4-FFF2-40B4-BE49-F238E27FC236}">
                <a16:creationId xmlns:a16="http://schemas.microsoft.com/office/drawing/2014/main" id="{2EF9C7E1-3CB1-10B3-00C7-FF3D0D6559C9}"/>
              </a:ext>
            </a:extLst>
          </p:cNvPr>
          <p:cNvSpPr txBox="1"/>
          <p:nvPr/>
        </p:nvSpPr>
        <p:spPr>
          <a:xfrm>
            <a:off x="591145" y="1164801"/>
            <a:ext cx="6097190" cy="525016"/>
          </a:xfrm>
          <a:prstGeom prst="rect">
            <a:avLst/>
          </a:prstGeom>
          <a:noFill/>
        </p:spPr>
        <p:txBody>
          <a:bodyPr wrap="square">
            <a:spAutoFit/>
          </a:bodyPr>
          <a:lstStyle/>
          <a:p>
            <a:pPr marL="342900" indent="-342900">
              <a:lnSpc>
                <a:spcPct val="130000"/>
              </a:lnSpc>
              <a:buFont typeface="Arial" panose="020B0604020202020204" pitchFamily="34" charset="0"/>
              <a:buChar char="•"/>
            </a:pPr>
            <a:r>
              <a:rPr lang="zh-CN" altLang="en-US" sz="2400" b="1" dirty="0">
                <a:solidFill>
                  <a:srgbClr val="000000">
                    <a:lumMod val="75000"/>
                    <a:lumOff val="25000"/>
                  </a:srgbClr>
                </a:solidFill>
                <a:latin typeface="Arial"/>
                <a:ea typeface="微软雅黑"/>
              </a:rPr>
              <a:t>相机标定</a:t>
            </a:r>
            <a:endParaRPr lang="zh-CN" altLang="en-US" sz="2400" dirty="0">
              <a:solidFill>
                <a:srgbClr val="000000">
                  <a:lumMod val="75000"/>
                  <a:lumOff val="25000"/>
                </a:srgbClr>
              </a:solidFill>
              <a:latin typeface="Arial"/>
              <a:ea typeface="微软雅黑"/>
            </a:endParaRPr>
          </a:p>
        </p:txBody>
      </p:sp>
    </p:spTree>
    <p:extLst>
      <p:ext uri="{BB962C8B-B14F-4D97-AF65-F5344CB8AC3E}">
        <p14:creationId xmlns:p14="http://schemas.microsoft.com/office/powerpoint/2010/main" val="170176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图像预处理</a:t>
            </a:r>
          </a:p>
        </p:txBody>
      </p:sp>
      <p:pic>
        <p:nvPicPr>
          <p:cNvPr id="4" name="图片 3">
            <a:extLst>
              <a:ext uri="{FF2B5EF4-FFF2-40B4-BE49-F238E27FC236}">
                <a16:creationId xmlns:a16="http://schemas.microsoft.com/office/drawing/2014/main" id="{8475E365-BD5F-18DD-FEF8-F771A842D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705" y="1688870"/>
            <a:ext cx="7864927" cy="4702059"/>
          </a:xfrm>
          <a:prstGeom prst="rect">
            <a:avLst/>
          </a:prstGeom>
        </p:spPr>
      </p:pic>
      <p:sp>
        <p:nvSpPr>
          <p:cNvPr id="3" name="文本框 2">
            <a:extLst>
              <a:ext uri="{FF2B5EF4-FFF2-40B4-BE49-F238E27FC236}">
                <a16:creationId xmlns:a16="http://schemas.microsoft.com/office/drawing/2014/main" id="{2EF9C7E1-3CB1-10B3-00C7-FF3D0D6559C9}"/>
              </a:ext>
            </a:extLst>
          </p:cNvPr>
          <p:cNvSpPr txBox="1"/>
          <p:nvPr/>
        </p:nvSpPr>
        <p:spPr>
          <a:xfrm>
            <a:off x="591145" y="1164801"/>
            <a:ext cx="6097190" cy="525016"/>
          </a:xfrm>
          <a:prstGeom prst="rect">
            <a:avLst/>
          </a:prstGeom>
          <a:noFill/>
        </p:spPr>
        <p:txBody>
          <a:bodyPr wrap="square">
            <a:spAutoFit/>
          </a:bodyPr>
          <a:lstStyle/>
          <a:p>
            <a:pPr marL="342900" indent="-342900">
              <a:lnSpc>
                <a:spcPct val="130000"/>
              </a:lnSpc>
              <a:buFont typeface="Arial" panose="020B0604020202020204" pitchFamily="34" charset="0"/>
              <a:buChar char="•"/>
            </a:pPr>
            <a:r>
              <a:rPr lang="zh-CN" altLang="en-US" sz="2400" b="1" dirty="0">
                <a:solidFill>
                  <a:srgbClr val="000000">
                    <a:lumMod val="75000"/>
                    <a:lumOff val="25000"/>
                  </a:srgbClr>
                </a:solidFill>
                <a:latin typeface="Arial"/>
                <a:ea typeface="微软雅黑"/>
              </a:rPr>
              <a:t>相机标定</a:t>
            </a:r>
            <a:endParaRPr lang="zh-CN" altLang="en-US" sz="2400" dirty="0">
              <a:solidFill>
                <a:srgbClr val="000000">
                  <a:lumMod val="75000"/>
                  <a:lumOff val="25000"/>
                </a:srgbClr>
              </a:solidFill>
              <a:latin typeface="Arial"/>
              <a:ea typeface="微软雅黑"/>
            </a:endParaRPr>
          </a:p>
        </p:txBody>
      </p:sp>
      <p:pic>
        <p:nvPicPr>
          <p:cNvPr id="2" name="图片 1">
            <a:extLst>
              <a:ext uri="{FF2B5EF4-FFF2-40B4-BE49-F238E27FC236}">
                <a16:creationId xmlns:a16="http://schemas.microsoft.com/office/drawing/2014/main" id="{5F114143-6B1E-C69D-9E85-48DB24B551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1704" y="1701946"/>
            <a:ext cx="7864927" cy="4690038"/>
          </a:xfrm>
          <a:prstGeom prst="rect">
            <a:avLst/>
          </a:prstGeom>
        </p:spPr>
      </p:pic>
    </p:spTree>
    <p:extLst>
      <p:ext uri="{BB962C8B-B14F-4D97-AF65-F5344CB8AC3E}">
        <p14:creationId xmlns:p14="http://schemas.microsoft.com/office/powerpoint/2010/main" val="2791229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E47768-22F6-1386-3DDB-1625D09BB779}"/>
              </a:ext>
            </a:extLst>
          </p:cNvPr>
          <p:cNvSpPr>
            <a:spLocks noGrp="1"/>
          </p:cNvSpPr>
          <p:nvPr>
            <p:ph type="title"/>
          </p:nvPr>
        </p:nvSpPr>
        <p:spPr/>
        <p:txBody>
          <a:bodyPr/>
          <a:lstStyle/>
          <a:p>
            <a:r>
              <a:rPr lang="zh-CN" altLang="en-US" dirty="0"/>
              <a:t>图像预处理</a:t>
            </a:r>
          </a:p>
        </p:txBody>
      </p:sp>
      <p:pic>
        <p:nvPicPr>
          <p:cNvPr id="4" name="图片 3">
            <a:extLst>
              <a:ext uri="{FF2B5EF4-FFF2-40B4-BE49-F238E27FC236}">
                <a16:creationId xmlns:a16="http://schemas.microsoft.com/office/drawing/2014/main" id="{FD45F1FA-976F-05EF-A109-E3C84736B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68" y="2436018"/>
            <a:ext cx="5005024" cy="3188579"/>
          </a:xfrm>
          <a:prstGeom prst="rect">
            <a:avLst/>
          </a:prstGeom>
        </p:spPr>
      </p:pic>
      <p:pic>
        <p:nvPicPr>
          <p:cNvPr id="6" name="图片 5">
            <a:extLst>
              <a:ext uri="{FF2B5EF4-FFF2-40B4-BE49-F238E27FC236}">
                <a16:creationId xmlns:a16="http://schemas.microsoft.com/office/drawing/2014/main" id="{AB663A73-CAB1-A647-7D70-EDFB43FE4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286" y="2423699"/>
            <a:ext cx="5143732" cy="3200898"/>
          </a:xfrm>
          <a:prstGeom prst="rect">
            <a:avLst/>
          </a:prstGeom>
        </p:spPr>
      </p:pic>
      <p:sp>
        <p:nvSpPr>
          <p:cNvPr id="7" name="箭头: 上弧形 6">
            <a:extLst>
              <a:ext uri="{FF2B5EF4-FFF2-40B4-BE49-F238E27FC236}">
                <a16:creationId xmlns:a16="http://schemas.microsoft.com/office/drawing/2014/main" id="{C3AA21BB-A30C-6DF0-0949-865A76DC0A08}"/>
              </a:ext>
            </a:extLst>
          </p:cNvPr>
          <p:cNvSpPr/>
          <p:nvPr/>
        </p:nvSpPr>
        <p:spPr>
          <a:xfrm>
            <a:off x="4500562" y="1432658"/>
            <a:ext cx="2000250" cy="820858"/>
          </a:xfrm>
          <a:prstGeom prst="curvedDownArrow">
            <a:avLst/>
          </a:prstGeom>
          <a:solidFill>
            <a:srgbClr val="BD9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a:extLst>
              <a:ext uri="{FF2B5EF4-FFF2-40B4-BE49-F238E27FC236}">
                <a16:creationId xmlns:a16="http://schemas.microsoft.com/office/drawing/2014/main" id="{137BC5CB-2726-0708-CCD4-61F3EC6A20D5}"/>
              </a:ext>
            </a:extLst>
          </p:cNvPr>
          <p:cNvSpPr txBox="1"/>
          <p:nvPr/>
        </p:nvSpPr>
        <p:spPr>
          <a:xfrm>
            <a:off x="591145" y="1164801"/>
            <a:ext cx="6097190" cy="525016"/>
          </a:xfrm>
          <a:prstGeom prst="rect">
            <a:avLst/>
          </a:prstGeom>
          <a:noFill/>
        </p:spPr>
        <p:txBody>
          <a:bodyPr wrap="square">
            <a:spAutoFit/>
          </a:bodyPr>
          <a:lstStyle/>
          <a:p>
            <a:pPr marL="342900" indent="-342900">
              <a:lnSpc>
                <a:spcPct val="130000"/>
              </a:lnSpc>
              <a:buFont typeface="Arial" panose="020B0604020202020204" pitchFamily="34" charset="0"/>
              <a:buChar char="•"/>
            </a:pPr>
            <a:r>
              <a:rPr lang="zh-CN" altLang="en-US" sz="2400" b="1" dirty="0">
                <a:solidFill>
                  <a:srgbClr val="000000">
                    <a:lumMod val="75000"/>
                    <a:lumOff val="25000"/>
                  </a:srgbClr>
                </a:solidFill>
                <a:latin typeface="Arial"/>
                <a:ea typeface="微软雅黑"/>
              </a:rPr>
              <a:t>透视变换</a:t>
            </a:r>
            <a:endParaRPr lang="zh-CN" altLang="en-US" sz="2400" dirty="0">
              <a:solidFill>
                <a:srgbClr val="000000">
                  <a:lumMod val="75000"/>
                  <a:lumOff val="25000"/>
                </a:srgbClr>
              </a:solidFill>
              <a:latin typeface="Arial"/>
              <a:ea typeface="微软雅黑"/>
            </a:endParaRPr>
          </a:p>
        </p:txBody>
      </p:sp>
    </p:spTree>
    <p:extLst>
      <p:ext uri="{BB962C8B-B14F-4D97-AF65-F5344CB8AC3E}">
        <p14:creationId xmlns:p14="http://schemas.microsoft.com/office/powerpoint/2010/main" val="623744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B4A04E5-BF99-DE75-EA31-9B8D3CD510B0}"/>
              </a:ext>
            </a:extLst>
          </p:cNvPr>
          <p:cNvSpPr/>
          <p:nvPr/>
        </p:nvSpPr>
        <p:spPr>
          <a:xfrm>
            <a:off x="6876977" y="3527540"/>
            <a:ext cx="2364419" cy="22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B47C393-D851-25DD-6889-281F83B74023}"/>
              </a:ext>
            </a:extLst>
          </p:cNvPr>
          <p:cNvSpPr txBox="1"/>
          <p:nvPr/>
        </p:nvSpPr>
        <p:spPr>
          <a:xfrm>
            <a:off x="1601711" y="1485186"/>
            <a:ext cx="5392020" cy="3002617"/>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b="1" dirty="0">
                <a:solidFill>
                  <a:srgbClr val="000000">
                    <a:lumMod val="75000"/>
                    <a:lumOff val="25000"/>
                  </a:srgbClr>
                </a:solidFill>
                <a:latin typeface="Arial"/>
                <a:ea typeface="微软雅黑"/>
              </a:rPr>
              <a:t>二值化</a:t>
            </a:r>
            <a:r>
              <a:rPr lang="zh-CN" altLang="en-US" sz="2400" dirty="0">
                <a:solidFill>
                  <a:srgbClr val="000000">
                    <a:lumMod val="75000"/>
                    <a:lumOff val="25000"/>
                  </a:srgbClr>
                </a:solidFill>
                <a:latin typeface="Arial"/>
                <a:ea typeface="微软雅黑"/>
              </a:rPr>
              <a:t>：</a:t>
            </a:r>
          </a:p>
          <a:p>
            <a:pPr>
              <a:lnSpc>
                <a:spcPct val="130000"/>
              </a:lnSpc>
              <a:spcBef>
                <a:spcPts val="600"/>
              </a:spcBef>
            </a:pPr>
            <a:r>
              <a:rPr lang="zh-CN" altLang="en-US" sz="2400" dirty="0">
                <a:solidFill>
                  <a:srgbClr val="000000">
                    <a:lumMod val="75000"/>
                    <a:lumOff val="25000"/>
                  </a:srgbClr>
                </a:solidFill>
                <a:latin typeface="Arial"/>
                <a:ea typeface="微软雅黑"/>
              </a:rPr>
              <a:t>       我们首先对图片进行截取和开运算，减少赛道外的背景与光线在白布上的反光影响，此时画面中基本只有黑色的车道与白色的背景，因此可以直接选择使用大津法来对图片二值化。</a:t>
            </a:r>
          </a:p>
        </p:txBody>
      </p:sp>
      <p:sp>
        <p:nvSpPr>
          <p:cNvPr id="6" name="AutoShape 4">
            <a:extLst>
              <a:ext uri="{FF2B5EF4-FFF2-40B4-BE49-F238E27FC236}">
                <a16:creationId xmlns:a16="http://schemas.microsoft.com/office/drawing/2014/main" id="{EED3E9E1-95B5-95EE-F1A0-ACBF0C557B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4E821082-4C26-7749-B590-2259B2C96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532" y="2133541"/>
            <a:ext cx="3657788" cy="2286117"/>
          </a:xfrm>
          <a:prstGeom prst="rect">
            <a:avLst/>
          </a:prstGeom>
        </p:spPr>
      </p:pic>
      <p:sp>
        <p:nvSpPr>
          <p:cNvPr id="10" name="标题 1">
            <a:extLst>
              <a:ext uri="{FF2B5EF4-FFF2-40B4-BE49-F238E27FC236}">
                <a16:creationId xmlns:a16="http://schemas.microsoft.com/office/drawing/2014/main" id="{4F4A667C-9AD5-E699-600D-E8B068E212E7}"/>
              </a:ext>
            </a:extLst>
          </p:cNvPr>
          <p:cNvSpPr>
            <a:spLocks noGrp="1"/>
          </p:cNvSpPr>
          <p:nvPr>
            <p:ph type="title"/>
          </p:nvPr>
        </p:nvSpPr>
        <p:spPr>
          <a:xfrm>
            <a:off x="606972" y="320599"/>
            <a:ext cx="10515600" cy="630193"/>
          </a:xfrm>
        </p:spPr>
        <p:txBody>
          <a:bodyPr/>
          <a:lstStyle/>
          <a:p>
            <a:r>
              <a:rPr lang="zh-CN" altLang="en-US" dirty="0"/>
              <a:t>图像预处理</a:t>
            </a:r>
          </a:p>
        </p:txBody>
      </p:sp>
      <p:pic>
        <p:nvPicPr>
          <p:cNvPr id="11" name="图片 10">
            <a:extLst>
              <a:ext uri="{FF2B5EF4-FFF2-40B4-BE49-F238E27FC236}">
                <a16:creationId xmlns:a16="http://schemas.microsoft.com/office/drawing/2014/main" id="{524B5ADE-02EA-C064-5D3B-626CECB44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532" y="2133540"/>
            <a:ext cx="3657788" cy="2286117"/>
          </a:xfrm>
          <a:prstGeom prst="rect">
            <a:avLst/>
          </a:prstGeom>
        </p:spPr>
      </p:pic>
    </p:spTree>
    <p:extLst>
      <p:ext uri="{BB962C8B-B14F-4D97-AF65-F5344CB8AC3E}">
        <p14:creationId xmlns:p14="http://schemas.microsoft.com/office/powerpoint/2010/main" val="1278000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B4A04E5-BF99-DE75-EA31-9B8D3CD510B0}"/>
              </a:ext>
            </a:extLst>
          </p:cNvPr>
          <p:cNvSpPr/>
          <p:nvPr/>
        </p:nvSpPr>
        <p:spPr>
          <a:xfrm>
            <a:off x="6876977" y="3527540"/>
            <a:ext cx="2364419" cy="22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4">
            <a:extLst>
              <a:ext uri="{FF2B5EF4-FFF2-40B4-BE49-F238E27FC236}">
                <a16:creationId xmlns:a16="http://schemas.microsoft.com/office/drawing/2014/main" id="{EED3E9E1-95B5-95EE-F1A0-ACBF0C557B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标题 1">
            <a:extLst>
              <a:ext uri="{FF2B5EF4-FFF2-40B4-BE49-F238E27FC236}">
                <a16:creationId xmlns:a16="http://schemas.microsoft.com/office/drawing/2014/main" id="{4F4A667C-9AD5-E699-600D-E8B068E212E7}"/>
              </a:ext>
            </a:extLst>
          </p:cNvPr>
          <p:cNvSpPr>
            <a:spLocks noGrp="1"/>
          </p:cNvSpPr>
          <p:nvPr>
            <p:ph type="title"/>
          </p:nvPr>
        </p:nvSpPr>
        <p:spPr>
          <a:xfrm>
            <a:off x="606972" y="320599"/>
            <a:ext cx="10515600" cy="630193"/>
          </a:xfrm>
        </p:spPr>
        <p:txBody>
          <a:bodyPr/>
          <a:lstStyle/>
          <a:p>
            <a:r>
              <a:rPr lang="zh-CN" altLang="en-US" dirty="0"/>
              <a:t>控制实现</a:t>
            </a:r>
          </a:p>
        </p:txBody>
      </p:sp>
      <p:pic>
        <p:nvPicPr>
          <p:cNvPr id="8" name="图片 7">
            <a:extLst>
              <a:ext uri="{FF2B5EF4-FFF2-40B4-BE49-F238E27FC236}">
                <a16:creationId xmlns:a16="http://schemas.microsoft.com/office/drawing/2014/main" id="{00ADDE4A-5E43-B9E7-424D-7D8578C56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731" y="1485186"/>
            <a:ext cx="3256815" cy="2035509"/>
          </a:xfrm>
          <a:prstGeom prst="rect">
            <a:avLst/>
          </a:prstGeom>
        </p:spPr>
      </p:pic>
      <p:sp>
        <p:nvSpPr>
          <p:cNvPr id="9" name="文本框 8">
            <a:extLst>
              <a:ext uri="{FF2B5EF4-FFF2-40B4-BE49-F238E27FC236}">
                <a16:creationId xmlns:a16="http://schemas.microsoft.com/office/drawing/2014/main" id="{3AD56079-FBF6-CE8A-8306-1677A9A1C52C}"/>
              </a:ext>
            </a:extLst>
          </p:cNvPr>
          <p:cNvSpPr txBox="1"/>
          <p:nvPr/>
        </p:nvSpPr>
        <p:spPr>
          <a:xfrm>
            <a:off x="1601711" y="1378026"/>
            <a:ext cx="5334870" cy="4194353"/>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b="1" dirty="0">
                <a:solidFill>
                  <a:srgbClr val="000000">
                    <a:lumMod val="75000"/>
                    <a:lumOff val="25000"/>
                  </a:srgbClr>
                </a:solidFill>
                <a:latin typeface="Arial"/>
                <a:ea typeface="微软雅黑"/>
              </a:rPr>
              <a:t>滑窗法</a:t>
            </a:r>
            <a:r>
              <a:rPr lang="zh-CN" altLang="en-US" sz="2400" dirty="0">
                <a:solidFill>
                  <a:srgbClr val="000000">
                    <a:lumMod val="75000"/>
                    <a:lumOff val="25000"/>
                  </a:srgbClr>
                </a:solidFill>
                <a:latin typeface="Arial"/>
                <a:ea typeface="微软雅黑"/>
              </a:rPr>
              <a:t>：</a:t>
            </a:r>
          </a:p>
          <a:p>
            <a:pPr>
              <a:lnSpc>
                <a:spcPct val="130000"/>
              </a:lnSpc>
              <a:spcBef>
                <a:spcPts val="600"/>
              </a:spcBef>
            </a:pPr>
            <a:r>
              <a:rPr lang="zh-CN" altLang="en-US" sz="2400" dirty="0">
                <a:solidFill>
                  <a:srgbClr val="000000">
                    <a:lumMod val="75000"/>
                    <a:lumOff val="25000"/>
                  </a:srgbClr>
                </a:solidFill>
                <a:latin typeface="Arial"/>
                <a:ea typeface="微软雅黑"/>
              </a:rPr>
              <a:t>       </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首先确定预瞄距离，接着使用滑窗滑过图片该行，进行像素和的计算，和最大的位置便是车道所在位置。</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       滑窗中心定为跟踪目标点。</a:t>
            </a:r>
            <a:endPar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endParaRPr>
          </a:p>
          <a:p>
            <a:pPr marL="342900" indent="-342900">
              <a:lnSpc>
                <a:spcPct val="130000"/>
              </a:lnSpc>
              <a:spcBef>
                <a:spcPts val="600"/>
              </a:spcBef>
              <a:buFont typeface="Arial" panose="020B0604020202020204" pitchFamily="34" charset="0"/>
              <a:buChar char="•"/>
            </a:pPr>
            <a:r>
              <a:rPr lang="zh-CN" altLang="en-US" sz="2400" b="1" dirty="0">
                <a:solidFill>
                  <a:srgbClr val="000000">
                    <a:lumMod val="75000"/>
                    <a:lumOff val="25000"/>
                  </a:srgbClr>
                </a:solidFill>
                <a:latin typeface="Arial"/>
                <a:ea typeface="微软雅黑"/>
              </a:rPr>
              <a:t>十字路口</a:t>
            </a:r>
            <a:r>
              <a:rPr lang="zh-CN" altLang="en-US" sz="2400" dirty="0">
                <a:solidFill>
                  <a:srgbClr val="000000">
                    <a:lumMod val="75000"/>
                    <a:lumOff val="25000"/>
                  </a:srgbClr>
                </a:solidFill>
                <a:latin typeface="Arial"/>
                <a:ea typeface="微软雅黑"/>
              </a:rPr>
              <a:t>：</a:t>
            </a:r>
          </a:p>
          <a:p>
            <a:pPr>
              <a:lnSpc>
                <a:spcPct val="130000"/>
              </a:lnSpc>
              <a:spcBef>
                <a:spcPts val="600"/>
              </a:spcBef>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rPr>
              <a:t>       当滑窗中像素和大于某一阈值时，可以认为遇到十字路口。</a:t>
            </a:r>
          </a:p>
        </p:txBody>
      </p:sp>
      <p:pic>
        <p:nvPicPr>
          <p:cNvPr id="12" name="图片 11">
            <a:extLst>
              <a:ext uri="{FF2B5EF4-FFF2-40B4-BE49-F238E27FC236}">
                <a16:creationId xmlns:a16="http://schemas.microsoft.com/office/drawing/2014/main" id="{46302B66-89FD-F9CC-DEBF-D6FCEC5BC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729" y="3698292"/>
            <a:ext cx="3256817" cy="2035510"/>
          </a:xfrm>
          <a:prstGeom prst="rect">
            <a:avLst/>
          </a:prstGeom>
        </p:spPr>
      </p:pic>
    </p:spTree>
    <p:extLst>
      <p:ext uri="{BB962C8B-B14F-4D97-AF65-F5344CB8AC3E}">
        <p14:creationId xmlns:p14="http://schemas.microsoft.com/office/powerpoint/2010/main" val="6717958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4993</TotalTime>
  <Words>1275</Words>
  <Application>Microsoft Office PowerPoint</Application>
  <PresentationFormat>宽屏</PresentationFormat>
  <Paragraphs>149</Paragraphs>
  <Slides>35</Slides>
  <Notes>27</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35</vt:i4>
      </vt:variant>
    </vt:vector>
  </HeadingPairs>
  <TitlesOfParts>
    <vt:vector size="43" baseType="lpstr">
      <vt:lpstr>-apple-system</vt:lpstr>
      <vt:lpstr>等线</vt:lpstr>
      <vt:lpstr>等线 Light</vt:lpstr>
      <vt:lpstr>思源黑体 Regular</vt:lpstr>
      <vt:lpstr>微软雅黑</vt:lpstr>
      <vt:lpstr>Arial</vt:lpstr>
      <vt:lpstr>Cambria Math</vt:lpstr>
      <vt:lpstr>Office 主题​​</vt:lpstr>
      <vt:lpstr>PowerPoint 演示文稿</vt:lpstr>
      <vt:lpstr>PowerPoint 演示文稿</vt:lpstr>
      <vt:lpstr>PowerPoint 演示文稿</vt:lpstr>
      <vt:lpstr>图像预处理</vt:lpstr>
      <vt:lpstr>PowerPoint 演示文稿</vt:lpstr>
      <vt:lpstr>PowerPoint 演示文稿</vt:lpstr>
      <vt:lpstr>图像预处理</vt:lpstr>
      <vt:lpstr>图像预处理</vt:lpstr>
      <vt:lpstr>控制实现</vt:lpstr>
      <vt:lpstr>控制实现</vt:lpstr>
      <vt:lpstr>手势识别</vt:lpstr>
      <vt:lpstr>PowerPoint 演示文稿</vt:lpstr>
      <vt:lpstr>PowerPoint 演示文稿</vt:lpstr>
      <vt:lpstr>霍夫圆检测原理</vt:lpstr>
      <vt:lpstr>霍夫圆检测opencv实现</vt:lpstr>
      <vt:lpstr>霍夫圆检测opencv实现</vt:lpstr>
      <vt:lpstr>霍夫圆检测</vt:lpstr>
      <vt:lpstr>霍夫圆检测opencv实现</vt:lpstr>
      <vt:lpstr>彩色霍夫圆检测</vt:lpstr>
      <vt:lpstr>彩色霍夫圆检测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APP开发-开发环境</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 Ze</dc:creator>
  <cp:lastModifiedBy>林 鼎</cp:lastModifiedBy>
  <cp:revision>46</cp:revision>
  <dcterms:created xsi:type="dcterms:W3CDTF">2021-11-08T16:57:38Z</dcterms:created>
  <dcterms:modified xsi:type="dcterms:W3CDTF">2023-05-29T03:03:33Z</dcterms:modified>
</cp:coreProperties>
</file>